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5"/>
  </p:notesMasterIdLst>
  <p:sldIdLst>
    <p:sldId id="256" r:id="rId2"/>
    <p:sldId id="257" r:id="rId3"/>
    <p:sldId id="259" r:id="rId4"/>
    <p:sldId id="277" r:id="rId5"/>
    <p:sldId id="258" r:id="rId6"/>
    <p:sldId id="260" r:id="rId7"/>
    <p:sldId id="261" r:id="rId8"/>
    <p:sldId id="274" r:id="rId9"/>
    <p:sldId id="275" r:id="rId10"/>
    <p:sldId id="262" r:id="rId11"/>
    <p:sldId id="263" r:id="rId12"/>
    <p:sldId id="268" r:id="rId13"/>
    <p:sldId id="264" r:id="rId14"/>
    <p:sldId id="278" r:id="rId15"/>
    <p:sldId id="269" r:id="rId16"/>
    <p:sldId id="270" r:id="rId17"/>
    <p:sldId id="271" r:id="rId18"/>
    <p:sldId id="272" r:id="rId19"/>
    <p:sldId id="273" r:id="rId20"/>
    <p:sldId id="265" r:id="rId21"/>
    <p:sldId id="266" r:id="rId22"/>
    <p:sldId id="267" r:id="rId23"/>
    <p:sldId id="276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 varScale="1">
        <p:scale>
          <a:sx n="70" d="100"/>
          <a:sy n="70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3981F-3D66-454A-92ED-65A34AE23127}" type="datetimeFigureOut">
              <a:rPr lang="fr-FR" smtClean="0"/>
              <a:pPr/>
              <a:t>07/10/2015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A4F44-B066-4917-A8AE-5BBEA12D1E7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023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2A4F44-B066-4917-A8AE-5BBEA12D1E7E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7556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344116-F0ED-42A1-BAF9-CD3FF3D558E6}" type="datetimeFigureOut">
              <a:rPr lang="fr-FR" smtClean="0"/>
              <a:pPr/>
              <a:t>07/10/2015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044CCE-F2E0-49EE-AEB5-25FBE9F86E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4116-F0ED-42A1-BAF9-CD3FF3D558E6}" type="datetimeFigureOut">
              <a:rPr lang="fr-FR" smtClean="0"/>
              <a:pPr/>
              <a:t>07/10/2015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44CCE-F2E0-49EE-AEB5-25FBE9F86E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344116-F0ED-42A1-BAF9-CD3FF3D558E6}" type="datetimeFigureOut">
              <a:rPr lang="fr-FR" smtClean="0"/>
              <a:pPr/>
              <a:t>07/10/2015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5044CCE-F2E0-49EE-AEB5-25FBE9F86E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4116-F0ED-42A1-BAF9-CD3FF3D558E6}" type="datetimeFigureOut">
              <a:rPr lang="fr-FR" smtClean="0"/>
              <a:pPr/>
              <a:t>07/10/2015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044CCE-F2E0-49EE-AEB5-25FBE9F86E3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4116-F0ED-42A1-BAF9-CD3FF3D558E6}" type="datetimeFigureOut">
              <a:rPr lang="fr-FR" smtClean="0"/>
              <a:pPr/>
              <a:t>07/10/2015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5044CCE-F2E0-49EE-AEB5-25FBE9F86E3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344116-F0ED-42A1-BAF9-CD3FF3D558E6}" type="datetimeFigureOut">
              <a:rPr lang="fr-FR" smtClean="0"/>
              <a:pPr/>
              <a:t>07/10/2015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5044CCE-F2E0-49EE-AEB5-25FBE9F86E3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344116-F0ED-42A1-BAF9-CD3FF3D558E6}" type="datetimeFigureOut">
              <a:rPr lang="fr-FR" smtClean="0"/>
              <a:pPr/>
              <a:t>07/10/2015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5044CCE-F2E0-49EE-AEB5-25FBE9F86E3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4116-F0ED-42A1-BAF9-CD3FF3D558E6}" type="datetimeFigureOut">
              <a:rPr lang="fr-FR" smtClean="0"/>
              <a:pPr/>
              <a:t>07/10/2015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044CCE-F2E0-49EE-AEB5-25FBE9F86E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4116-F0ED-42A1-BAF9-CD3FF3D558E6}" type="datetimeFigureOut">
              <a:rPr lang="fr-FR" smtClean="0"/>
              <a:pPr/>
              <a:t>07/10/2015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044CCE-F2E0-49EE-AEB5-25FBE9F86E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4116-F0ED-42A1-BAF9-CD3FF3D558E6}" type="datetimeFigureOut">
              <a:rPr lang="fr-FR" smtClean="0"/>
              <a:pPr/>
              <a:t>07/10/2015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044CCE-F2E0-49EE-AEB5-25FBE9F86E3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344116-F0ED-42A1-BAF9-CD3FF3D558E6}" type="datetimeFigureOut">
              <a:rPr lang="fr-FR" smtClean="0"/>
              <a:pPr/>
              <a:t>07/10/2015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5044CCE-F2E0-49EE-AEB5-25FBE9F86E3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344116-F0ED-42A1-BAF9-CD3FF3D558E6}" type="datetimeFigureOut">
              <a:rPr lang="fr-FR" smtClean="0"/>
              <a:pPr/>
              <a:t>07/10/2015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5044CCE-F2E0-49EE-AEB5-25FBE9F86E3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72000" y="0"/>
            <a:ext cx="4572000" cy="1700808"/>
          </a:xfrm>
        </p:spPr>
        <p:txBody>
          <a:bodyPr/>
          <a:lstStyle/>
          <a:p>
            <a:r>
              <a:rPr lang="fr-FR" dirty="0" smtClean="0"/>
              <a:t>LA GESTION DE PROJET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Réaliser un projet tuteuré!!!!!</a:t>
            </a:r>
            <a:endParaRPr lang="fr-FR" dirty="0"/>
          </a:p>
        </p:txBody>
      </p:sp>
      <p:pic>
        <p:nvPicPr>
          <p:cNvPr id="4" name="Image 3" descr="téléchargement (1).jpg"/>
          <p:cNvPicPr>
            <a:picLocks noChangeAspect="1"/>
          </p:cNvPicPr>
          <p:nvPr/>
        </p:nvPicPr>
        <p:blipFill>
          <a:blip r:embed="rId2" cstate="print"/>
          <a:srcRect b="6317"/>
          <a:stretch>
            <a:fillRect/>
          </a:stretch>
        </p:blipFill>
        <p:spPr>
          <a:xfrm>
            <a:off x="0" y="0"/>
            <a:ext cx="4565476" cy="3501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PARTIE 3 : LE PROCESSUS DE PLANIFICATION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3429000"/>
            <a:ext cx="5476875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PREALABLES AU PROCESSUS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DEFINIR LES PARTIES AU PROJET</a:t>
            </a:r>
          </a:p>
          <a:p>
            <a:endParaRPr lang="fr-FR" dirty="0" smtClean="0"/>
          </a:p>
          <a:p>
            <a:r>
              <a:rPr lang="fr-FR" dirty="0" smtClean="0"/>
              <a:t>DEFINIR L’OBJECTIF</a:t>
            </a:r>
          </a:p>
          <a:p>
            <a:pPr lvl="1"/>
            <a:r>
              <a:rPr lang="fr-FR" dirty="0" smtClean="0"/>
              <a:t>La méthode SWOT</a:t>
            </a:r>
          </a:p>
          <a:p>
            <a:pPr lvl="1"/>
            <a:r>
              <a:rPr lang="fr-FR" dirty="0" smtClean="0"/>
              <a:t>Le QQQOPCCCMR</a:t>
            </a:r>
          </a:p>
          <a:p>
            <a:pPr lvl="1"/>
            <a:endParaRPr lang="fr-FR" dirty="0" smtClean="0"/>
          </a:p>
          <a:p>
            <a:pPr lv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METHODE SWOT</a:t>
            </a:r>
            <a:endParaRPr lang="fr-FR" dirty="0"/>
          </a:p>
        </p:txBody>
      </p:sp>
      <p:pic>
        <p:nvPicPr>
          <p:cNvPr id="3074" name="Picture 2" descr="C:\Users\Juliette\Documents\IUT\modele-SWOT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988840"/>
            <a:ext cx="5581724" cy="38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ETAPES DE LA PLANIFICATION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DEFINITION DU PLAN DIRECTEUR : le cahier des charges, organisation, informations et réunions</a:t>
            </a:r>
          </a:p>
          <a:p>
            <a:r>
              <a:rPr lang="fr-FR" dirty="0" smtClean="0"/>
              <a:t>DRESSER LA LISTE DES TACHES : Le WBS</a:t>
            </a:r>
          </a:p>
          <a:p>
            <a:r>
              <a:rPr lang="fr-FR" dirty="0" smtClean="0"/>
              <a:t>DETERMINER LES RELATIONS ENTRE LES TACHES : Les antériorités éventuelles</a:t>
            </a:r>
          </a:p>
          <a:p>
            <a:r>
              <a:rPr lang="fr-FR" dirty="0" smtClean="0"/>
              <a:t>ESTIMER LA DUREE DE CHAQUE TACHE ET LES RESSOURCES AFFECTEES</a:t>
            </a:r>
          </a:p>
          <a:p>
            <a:r>
              <a:rPr lang="fr-FR" dirty="0" smtClean="0"/>
              <a:t>ANALYSER LA LOGIQUE DE L’ENSEMBLE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WBS</a:t>
            </a:r>
            <a:endParaRPr lang="fr-FR" dirty="0"/>
          </a:p>
        </p:txBody>
      </p:sp>
      <p:pic>
        <p:nvPicPr>
          <p:cNvPr id="4" name="Espace réservé du contenu 3" descr="WBS-exemple-proje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45143" y="1600200"/>
            <a:ext cx="5288664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PARTIE 4 L</a:t>
            </a:r>
            <a:r>
              <a:rPr lang="fr-FR" dirty="0" smtClean="0"/>
              <a:t>ES OUTILS </a:t>
            </a:r>
            <a:r>
              <a:rPr lang="fr-FR" dirty="0" smtClean="0"/>
              <a:t>: Le </a:t>
            </a:r>
            <a:r>
              <a:rPr lang="fr-FR" dirty="0" smtClean="0"/>
              <a:t>PERT OU MPM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2">
              <a:buNone/>
            </a:pPr>
            <a:r>
              <a:rPr lang="fr-FR" dirty="0" smtClean="0"/>
              <a:t>LE PERT</a:t>
            </a:r>
          </a:p>
          <a:p>
            <a:pPr lvl="3"/>
            <a:r>
              <a:rPr lang="fr-FR" dirty="0" smtClean="0"/>
              <a:t>Méthode d’ordonnancement utilisée pour le paquebot « France » en 1959</a:t>
            </a:r>
          </a:p>
          <a:p>
            <a:pPr lvl="3"/>
            <a:r>
              <a:rPr lang="fr-FR" dirty="0" smtClean="0"/>
              <a:t>Définitions essentielles</a:t>
            </a:r>
          </a:p>
          <a:p>
            <a:pPr lvl="3"/>
            <a:r>
              <a:rPr lang="fr-FR" dirty="0" smtClean="0"/>
              <a:t>Construction du graphe</a:t>
            </a:r>
          </a:p>
          <a:p>
            <a:pPr lvl="4"/>
            <a:r>
              <a:rPr lang="fr-FR" dirty="0" smtClean="0"/>
              <a:t>Niveaux</a:t>
            </a:r>
          </a:p>
          <a:p>
            <a:pPr lvl="4"/>
            <a:r>
              <a:rPr lang="fr-FR" dirty="0" smtClean="0"/>
              <a:t>Dessin du graphe</a:t>
            </a:r>
          </a:p>
          <a:p>
            <a:pPr lvl="4"/>
            <a:r>
              <a:rPr lang="fr-FR" dirty="0" smtClean="0"/>
              <a:t>Calculer dates au plus tôt, durée totale et dates au plus tard et marge</a:t>
            </a:r>
          </a:p>
          <a:p>
            <a:pPr lvl="4"/>
            <a:r>
              <a:rPr lang="fr-FR" dirty="0" smtClean="0"/>
              <a:t>Déterminer le chemin critique</a:t>
            </a:r>
          </a:p>
          <a:p>
            <a:pPr lvl="4"/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Construction du PERT : ETAPE 1</a:t>
            </a:r>
            <a:endParaRPr lang="fr-FR" dirty="0"/>
          </a:p>
        </p:txBody>
      </p:sp>
      <p:pic>
        <p:nvPicPr>
          <p:cNvPr id="5122" name="Picture 2" descr="C:\Users\Juliette\Documents\IUT\schemareseaupert1_thumb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88840"/>
            <a:ext cx="5644405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Etape 2 : Les tâches fictives</a:t>
            </a:r>
            <a:endParaRPr lang="fr-FR" dirty="0"/>
          </a:p>
        </p:txBody>
      </p:sp>
      <p:pic>
        <p:nvPicPr>
          <p:cNvPr id="6146" name="Picture 2" descr="C:\Users\Juliette\Documents\IUT\tachefictivePERT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1475" y="2614612"/>
            <a:ext cx="6096000" cy="2466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Etape 3 : Dates au plus tôt et au plus tard </a:t>
            </a:r>
            <a:endParaRPr lang="fr-FR" dirty="0"/>
          </a:p>
        </p:txBody>
      </p:sp>
      <p:pic>
        <p:nvPicPr>
          <p:cNvPr id="7170" name="Picture 2" descr="C:\Users\Juliette\Documents\IUT\etapePERT_thumb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72816"/>
            <a:ext cx="6768752" cy="417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Etape 4 : construction du PERT</a:t>
            </a:r>
            <a:endParaRPr lang="fr-FR" dirty="0"/>
          </a:p>
        </p:txBody>
      </p:sp>
      <p:pic>
        <p:nvPicPr>
          <p:cNvPr id="8194" name="Picture 2" descr="C:\Users\Juliette\Documents\IUT\exempledePERT_thumb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44824"/>
            <a:ext cx="8136903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L’INTERVENTION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altLang="en-US" dirty="0" smtClean="0"/>
              <a:t>Définitions et caractéristiques</a:t>
            </a:r>
          </a:p>
          <a:p>
            <a:r>
              <a:rPr lang="fr-FR" altLang="en-US" dirty="0" smtClean="0"/>
              <a:t>La structure organisationnelle : piloter le projet</a:t>
            </a:r>
          </a:p>
          <a:p>
            <a:r>
              <a:rPr lang="fr-FR" altLang="en-US" dirty="0" smtClean="0"/>
              <a:t>Le processus de planification</a:t>
            </a:r>
          </a:p>
          <a:p>
            <a:r>
              <a:rPr lang="fr-FR" altLang="en-US" dirty="0" smtClean="0"/>
              <a:t>Le Diagramme de Gantt et outils de la gestion de projet</a:t>
            </a:r>
          </a:p>
          <a:p>
            <a:r>
              <a:rPr lang="fr-FR" altLang="en-US" dirty="0" smtClean="0"/>
              <a:t>Le suivi et le contrôle du projet</a:t>
            </a:r>
          </a:p>
          <a:p>
            <a:r>
              <a:rPr lang="fr-FR" altLang="en-US" dirty="0" smtClean="0"/>
              <a:t>Conclusion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PARTIE 4 : LES OUTILS : le diagramme de GANTT</a:t>
            </a:r>
            <a:endParaRPr lang="fr-FR" dirty="0"/>
          </a:p>
        </p:txBody>
      </p:sp>
      <p:pic>
        <p:nvPicPr>
          <p:cNvPr id="4099" name="Picture 3" descr="C:\Users\Juliette\Documents\IUT\diagrammedeganttavecunjalo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8424936" cy="4680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PARTIE 5 LE SUIVI ET CONTRÔLE DU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 LE SUIVI</a:t>
            </a:r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dirty="0" smtClean="0"/>
              <a:t> LE TABLEAU DE BORD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LES INDICATEURS DE COUTS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diagramme d’Ishikawa</a:t>
            </a:r>
            <a:endParaRPr lang="fr-FR" dirty="0"/>
          </a:p>
        </p:txBody>
      </p:sp>
      <p:pic>
        <p:nvPicPr>
          <p:cNvPr id="2050" name="Picture 2" descr="C:\Users\Juliette\Documents\IUT\diagramme-causes-effets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2935" y="1600200"/>
            <a:ext cx="6173079" cy="449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IDENTIFIER ET GERER LES RISQUES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QUELS RISQUES ?</a:t>
            </a:r>
          </a:p>
          <a:p>
            <a:endParaRPr lang="fr-FR" dirty="0" smtClean="0"/>
          </a:p>
          <a:p>
            <a:r>
              <a:rPr lang="fr-FR" dirty="0" smtClean="0"/>
              <a:t>COMMENT Y REPONDRE ?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DEFINITIONS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Définition de l’AFNOR : un projet est « </a:t>
            </a:r>
            <a:r>
              <a:rPr lang="fr-FR" i="1" dirty="0" smtClean="0"/>
              <a:t>un effort unique mettant en œuvre des moyens (humains, matériels et financiers) pour atteindre un objectif défini dans les délais fixés</a:t>
            </a:r>
            <a:r>
              <a:rPr lang="fr-FR" dirty="0" smtClean="0"/>
              <a:t> ».</a:t>
            </a:r>
          </a:p>
          <a:p>
            <a:r>
              <a:rPr lang="fr-FR" dirty="0" smtClean="0"/>
              <a:t>Action spécifique, nouvelle, qui structure méthodiquement et progressivement une réalité à venir pour laquelle on n’a pas encore d’équivalent exact (A. </a:t>
            </a:r>
            <a:r>
              <a:rPr lang="fr-FR" dirty="0" err="1" smtClean="0"/>
              <a:t>Beugnard</a:t>
            </a:r>
            <a:r>
              <a:rPr lang="fr-FR" dirty="0" smtClean="0"/>
              <a:t>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CONCEPTS ESSENTIELS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3200" dirty="0" smtClean="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L’analyse de la notion de projet, nous a conduit à retenir un ensemble de huit concepts permettant de le décrire. En effet, un projet répond à des </a:t>
            </a:r>
            <a:r>
              <a:rPr lang="fr-FR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objectifs</a:t>
            </a:r>
            <a:r>
              <a:rPr lang="fr-FR" sz="3200" dirty="0" smtClean="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par la réalisation de </a:t>
            </a:r>
            <a:r>
              <a:rPr lang="fr-FR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livrables</a:t>
            </a:r>
            <a:r>
              <a:rPr lang="fr-FR" sz="3200" dirty="0" smtClean="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et l’atteinte de </a:t>
            </a:r>
            <a:r>
              <a:rPr lang="fr-FR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résultats</a:t>
            </a:r>
            <a:r>
              <a:rPr lang="fr-FR" sz="3200" dirty="0" smtClean="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. Ces résultats sont obtenus par l’exécution </a:t>
            </a:r>
            <a:r>
              <a:rPr lang="fr-FR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d’activités</a:t>
            </a:r>
            <a:r>
              <a:rPr lang="fr-FR" sz="3200" dirty="0" smtClean="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, supportées par des </a:t>
            </a:r>
            <a:r>
              <a:rPr lang="fr-FR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ressources</a:t>
            </a:r>
            <a:r>
              <a:rPr lang="fr-FR" sz="3200" dirty="0" smtClean="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. Il nécessite de prendre des </a:t>
            </a:r>
            <a:r>
              <a:rPr lang="fr-FR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décisions</a:t>
            </a:r>
            <a:r>
              <a:rPr lang="fr-FR" sz="3200" dirty="0" smtClean="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dans un </a:t>
            </a:r>
            <a:r>
              <a:rPr lang="fr-FR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environnement</a:t>
            </a:r>
            <a:r>
              <a:rPr lang="fr-FR" sz="3200" dirty="0" smtClean="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incertain et changeant. Les projets sont de plus en plus multi-entreprises et multi-sites, nécessitant ainsi un échange </a:t>
            </a:r>
            <a:r>
              <a:rPr lang="fr-FR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d’information</a:t>
            </a:r>
            <a:r>
              <a:rPr lang="fr-FR" sz="3200" dirty="0" smtClean="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entre de nombreux </a:t>
            </a:r>
            <a:r>
              <a:rPr lang="fr-FR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acteurs</a:t>
            </a:r>
            <a:r>
              <a:rPr lang="fr-FR" sz="3200" dirty="0" smtClean="0">
                <a:latin typeface="Times New Roman" panose="020206030504050203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 ayant des profils et des intérêts différents.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PARTIE 1 DEFINITIONS ET CARACTERISTIQUES</a:t>
            </a:r>
            <a:endParaRPr lang="fr-FR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95736" y="1574213"/>
            <a:ext cx="42624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fr-FR" altLang="en-US" sz="3200" b="1" dirty="0">
                <a:solidFill>
                  <a:schemeClr val="tx2"/>
                </a:solidFill>
                <a:latin typeface="+mj-lt"/>
              </a:rPr>
              <a:t>Qu’est qu’un projet ?</a:t>
            </a:r>
          </a:p>
        </p:txBody>
      </p:sp>
      <p:sp>
        <p:nvSpPr>
          <p:cNvPr id="6" name="ZoneTexte 8"/>
          <p:cNvSpPr txBox="1">
            <a:spLocks noChangeArrowheads="1"/>
          </p:cNvSpPr>
          <p:nvPr/>
        </p:nvSpPr>
        <p:spPr bwMode="auto">
          <a:xfrm>
            <a:off x="3563888" y="3501008"/>
            <a:ext cx="678656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fr-FR" altLang="en-US" dirty="0">
                <a:latin typeface="+mj-lt"/>
              </a:rPr>
              <a:t>Mise en place d’un service, </a:t>
            </a:r>
          </a:p>
          <a:p>
            <a:pPr algn="ctr" eaLnBrk="1" hangingPunct="1"/>
            <a:r>
              <a:rPr lang="fr-FR" altLang="en-US" dirty="0">
                <a:latin typeface="+mj-lt"/>
              </a:rPr>
              <a:t>Organisation d’un salon,</a:t>
            </a:r>
          </a:p>
          <a:p>
            <a:pPr algn="ctr" eaLnBrk="1" hangingPunct="1"/>
            <a:r>
              <a:rPr lang="fr-FR" altLang="en-US" dirty="0">
                <a:latin typeface="+mj-lt"/>
              </a:rPr>
              <a:t>Construction d’un pont</a:t>
            </a:r>
          </a:p>
          <a:p>
            <a:pPr algn="ctr" eaLnBrk="1" hangingPunct="1"/>
            <a:r>
              <a:rPr lang="fr-FR" altLang="en-US" dirty="0">
                <a:latin typeface="+mj-lt"/>
              </a:rPr>
              <a:t>Organisation  des vacances</a:t>
            </a:r>
          </a:p>
          <a:p>
            <a:pPr algn="ctr" eaLnBrk="1" hangingPunct="1"/>
            <a:endParaRPr lang="fr-FR" altLang="en-US" dirty="0">
              <a:latin typeface="+mj-lt"/>
            </a:endParaRPr>
          </a:p>
          <a:p>
            <a:pPr algn="ctr" eaLnBrk="1" hangingPunct="1"/>
            <a:r>
              <a:rPr lang="fr-FR" altLang="en-US" dirty="0">
                <a:latin typeface="+mj-lt"/>
              </a:rPr>
              <a:t> …</a:t>
            </a:r>
          </a:p>
        </p:txBody>
      </p:sp>
      <p:sp>
        <p:nvSpPr>
          <p:cNvPr id="20482" name="AutoShape 2" descr="http://www.actuarchi.com/wp-content/uploads/2013/01/lascaux-4-auer-weber-1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827584" y="2132856"/>
            <a:ext cx="3312368" cy="4523831"/>
            <a:chOff x="827584" y="2132856"/>
            <a:chExt cx="3312368" cy="4523831"/>
          </a:xfrm>
        </p:grpSpPr>
        <p:pic>
          <p:nvPicPr>
            <p:cNvPr id="8" name="Image 7" descr="lascaux-4-auer-weber-13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7584" y="4365104"/>
              <a:ext cx="3312368" cy="2291583"/>
            </a:xfrm>
            <a:prstGeom prst="rect">
              <a:avLst/>
            </a:prstGeom>
          </p:spPr>
        </p:pic>
        <p:pic>
          <p:nvPicPr>
            <p:cNvPr id="9" name="Image 8" descr="téléchargement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7584" y="2132856"/>
              <a:ext cx="3312368" cy="219984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PARTICULARITES D’UN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La quantité produite est faible souvent unitaire</a:t>
            </a:r>
          </a:p>
          <a:p>
            <a:r>
              <a:rPr lang="fr-FR" dirty="0" smtClean="0"/>
              <a:t>Un coût est préétabli et doit être respecté</a:t>
            </a:r>
          </a:p>
          <a:p>
            <a:r>
              <a:rPr lang="fr-FR" dirty="0" smtClean="0"/>
              <a:t>Un délai de réalisation lui aussi préétabli doit être respecté</a:t>
            </a:r>
          </a:p>
          <a:p>
            <a:r>
              <a:rPr lang="fr-FR" dirty="0" smtClean="0"/>
              <a:t>Il y a un enchaînement complexe d’un grand nombre d’opérations qui peuvent être </a:t>
            </a:r>
            <a:r>
              <a:rPr lang="fr-FR" dirty="0" err="1" smtClean="0"/>
              <a:t>inter-dépendantes</a:t>
            </a:r>
            <a:endParaRPr lang="fr-FR" dirty="0" smtClean="0"/>
          </a:p>
          <a:p>
            <a:r>
              <a:rPr lang="fr-FR" dirty="0" smtClean="0"/>
              <a:t>Des ressources humaines et matérielles multiples et hétérogènes sont utilisées pour sa réalisation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PARTICULARITES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LA GESTION D’UN PROJET S’ARTICULE AUTOUR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D’une structure organisationnelle</a:t>
            </a:r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dirty="0" smtClean="0"/>
              <a:t>D’un processus de planification</a:t>
            </a:r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dirty="0" smtClean="0"/>
              <a:t>Du suivi et du contrôle des coûts et des délais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PARTIE 2 : LA STRUCTURE ORGANISATIONNELLE</a:t>
            </a:r>
            <a:endParaRPr lang="fr-FR" dirty="0"/>
          </a:p>
        </p:txBody>
      </p:sp>
      <p:pic>
        <p:nvPicPr>
          <p:cNvPr id="1026" name="Picture 2" descr="C:\Users\Juliette\Documents\IUT\dessin_organisation_projet-75ac9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7100" y="2324100"/>
            <a:ext cx="752475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ELEMENTS DE LA STRUCTURE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DIFFERENTES STRUCTURES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LES ACTEURS</a:t>
            </a:r>
          </a:p>
          <a:p>
            <a:pPr lvl="1">
              <a:buNone/>
            </a:pPr>
            <a:endParaRPr lang="fr-FR" dirty="0" smtClean="0"/>
          </a:p>
          <a:p>
            <a:pPr lvl="1"/>
            <a:r>
              <a:rPr lang="fr-FR" dirty="0" smtClean="0"/>
              <a:t>L’ANIMATION DE L’EQUIPE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375</TotalTime>
  <Words>455</Words>
  <Application>Microsoft Office PowerPoint</Application>
  <PresentationFormat>Affichage à l'écran (4:3)</PresentationFormat>
  <Paragraphs>88</Paragraphs>
  <Slides>23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1" baseType="lpstr">
      <vt:lpstr>SimSun</vt:lpstr>
      <vt:lpstr>Arial</vt:lpstr>
      <vt:lpstr>Calibri</vt:lpstr>
      <vt:lpstr>Times New Roman</vt:lpstr>
      <vt:lpstr>Tw Cen MT</vt:lpstr>
      <vt:lpstr>Wingdings</vt:lpstr>
      <vt:lpstr>Wingdings 2</vt:lpstr>
      <vt:lpstr>Médian</vt:lpstr>
      <vt:lpstr>LA GESTION DE PROJET</vt:lpstr>
      <vt:lpstr>PLAN DE L’INTERVENTION</vt:lpstr>
      <vt:lpstr>DEFINITIONS</vt:lpstr>
      <vt:lpstr>LES CONCEPTS ESSENTIELS</vt:lpstr>
      <vt:lpstr>PARTIE 1 DEFINITIONS ET CARACTERISTIQUES</vt:lpstr>
      <vt:lpstr>LES PARTICULARITES D’UN PROJET</vt:lpstr>
      <vt:lpstr>LES PARTICULARITES (SUITE)</vt:lpstr>
      <vt:lpstr>PARTIE 2 : LA STRUCTURE ORGANISATIONNELLE</vt:lpstr>
      <vt:lpstr>LES ELEMENTS DE LA STRUCTURE</vt:lpstr>
      <vt:lpstr>PARTIE 3 : LE PROCESSUS DE PLANIFICATION</vt:lpstr>
      <vt:lpstr>LES PREALABLES AU PROCESSUS</vt:lpstr>
      <vt:lpstr>LA METHODE SWOT</vt:lpstr>
      <vt:lpstr>LES ETAPES DE LA PLANIFICATION</vt:lpstr>
      <vt:lpstr>LE WBS</vt:lpstr>
      <vt:lpstr>PARTIE 4 LES OUTILS : Le PERT OU MPM</vt:lpstr>
      <vt:lpstr>Construction du PERT : ETAPE 1</vt:lpstr>
      <vt:lpstr>Etape 2 : Les tâches fictives</vt:lpstr>
      <vt:lpstr>Etape 3 : Dates au plus tôt et au plus tard </vt:lpstr>
      <vt:lpstr>Etape 4 : construction du PERT</vt:lpstr>
      <vt:lpstr>PARTIE 4 : LES OUTILS : le diagramme de GANTT</vt:lpstr>
      <vt:lpstr>PARTIE 5 LE SUIVI ET CONTRÔLE DU PROJET</vt:lpstr>
      <vt:lpstr>Le diagramme d’Ishikawa</vt:lpstr>
      <vt:lpstr>IDENTIFIER ET GERER LES RISQUES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GESTION DE PROJET</dc:title>
  <dc:creator>Juliette Freyssinge</dc:creator>
  <cp:lastModifiedBy>Juliette Freyssinge</cp:lastModifiedBy>
  <cp:revision>44</cp:revision>
  <dcterms:created xsi:type="dcterms:W3CDTF">2015-08-23T10:04:56Z</dcterms:created>
  <dcterms:modified xsi:type="dcterms:W3CDTF">2015-10-07T08:26:03Z</dcterms:modified>
</cp:coreProperties>
</file>