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50800" cap="flat">
              <a:noFill/>
              <a:miter lim="400000"/>
            </a:ln>
          </a:left>
          <a:right>
            <a:ln w="50800" cap="flat">
              <a:noFill/>
              <a:miter lim="400000"/>
            </a:ln>
          </a:right>
          <a:top>
            <a:ln w="50800" cap="flat">
              <a:noFill/>
              <a:miter lim="400000"/>
            </a:ln>
          </a:top>
          <a:bottom>
            <a:ln w="50800" cap="flat">
              <a:noFill/>
              <a:miter lim="400000"/>
            </a:ln>
          </a:bottom>
          <a:insideH>
            <a:ln w="50800" cap="flat">
              <a:noFill/>
              <a:miter lim="400000"/>
            </a:ln>
          </a:insideH>
          <a:insideV>
            <a:ln w="508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5689600"/>
            <a:ext cx="10464800" cy="5080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15290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« Saisissez une citation ici. »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346200" y="520700"/>
            <a:ext cx="10388600" cy="58602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908800"/>
            <a:ext cx="10464800" cy="12827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05600" y="609600"/>
            <a:ext cx="5359400" cy="7759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355600" y="1016000"/>
            <a:ext cx="5892800" cy="38862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355600" y="4889500"/>
            <a:ext cx="5892800" cy="3886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870700" y="2781300"/>
            <a:ext cx="5283200" cy="618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654800" y="5029200"/>
            <a:ext cx="5803900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664613" y="508000"/>
            <a:ext cx="5803901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idx="15"/>
          </p:nvPr>
        </p:nvSpPr>
        <p:spPr>
          <a:xfrm>
            <a:off x="533400" y="508000"/>
            <a:ext cx="580823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730500"/>
            <a:ext cx="12293600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599" y="9271000"/>
            <a:ext cx="342901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431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863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295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1727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1590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2590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022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3454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3886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moodle.org" TargetMode="Externa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ommunity-iut.unilim.fr" TargetMode="External"/><Relationship Id="rId3" Type="http://schemas.openxmlformats.org/officeDocument/2006/relationships/hyperlink" Target="https://community-iut.unilim.fr/course/view.php?id=188" TargetMode="External"/><Relationship Id="rId4" Type="http://schemas.openxmlformats.org/officeDocument/2006/relationships/hyperlink" Target="http://public.iutenligne.net/informatique/logiciels/moodle/formation-moodle/Chapitre-2/index.html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ubTitle" idx="1"/>
          </p:nvPr>
        </p:nvSpPr>
        <p:spPr>
          <a:xfrm>
            <a:off x="355600" y="2461865"/>
            <a:ext cx="12293600" cy="6649443"/>
          </a:xfrm>
          <a:prstGeom prst="rect">
            <a:avLst/>
          </a:prstGeom>
        </p:spPr>
        <p:txBody>
          <a:bodyPr/>
          <a:lstStyle/>
          <a:p>
            <a:pPr marL="381000" indent="-381000" algn="l">
              <a:lnSpc>
                <a:spcPct val="150000"/>
              </a:lnSpc>
              <a:buSzPct val="100000"/>
              <a:buChar char="•"/>
            </a:pPr>
            <a:r>
              <a:t>Modular Object-Oriented Dynamic Learning Environment</a:t>
            </a:r>
          </a:p>
          <a:p>
            <a:pPr marL="381000" indent="-381000" algn="l">
              <a:lnSpc>
                <a:spcPct val="150000"/>
              </a:lnSpc>
              <a:buSzPct val="100000"/>
              <a:buChar char="•"/>
            </a:pPr>
            <a:r>
              <a:t>Logiciel libre, évolutif</a:t>
            </a:r>
          </a:p>
          <a:p>
            <a:pPr marL="381000" indent="-381000" algn="l">
              <a:lnSpc>
                <a:spcPct val="150000"/>
              </a:lnSpc>
              <a:buSzPct val="100000"/>
              <a:buChar char="•"/>
            </a:pPr>
            <a:r>
              <a:t>UL-Community :</a:t>
            </a:r>
          </a:p>
          <a:p>
            <a:pPr lvl="2" marL="838200" indent="-381000" algn="l">
              <a:lnSpc>
                <a:spcPct val="150000"/>
              </a:lnSpc>
              <a:buSzPct val="100000"/>
              <a:buChar char="‣"/>
            </a:pPr>
            <a:r>
              <a:t>version 2.7</a:t>
            </a:r>
          </a:p>
          <a:p>
            <a:pPr lvl="2" marL="838200" indent="-381000" algn="l">
              <a:lnSpc>
                <a:spcPct val="150000"/>
              </a:lnSpc>
              <a:buSzPct val="100000"/>
              <a:buChar char="‣"/>
            </a:pPr>
            <a:r>
              <a:rPr u="sng">
                <a:hlinkClick r:id="rId2" invalidUrl="" action="" tgtFrame="" tooltip="" history="1" highlightClick="0" endSnd="0"/>
              </a:rPr>
              <a:t>moodle.org</a:t>
            </a:r>
            <a:r>
              <a:t> version 2.9</a:t>
            </a:r>
          </a:p>
        </p:txBody>
      </p:sp>
      <p:sp>
        <p:nvSpPr>
          <p:cNvPr id="120" name="Shape 120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Qu’est-ce que Moodle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type="subTitle" idx="1"/>
          </p:nvPr>
        </p:nvSpPr>
        <p:spPr>
          <a:xfrm>
            <a:off x="355600" y="2461865"/>
            <a:ext cx="12293600" cy="6649443"/>
          </a:xfrm>
          <a:prstGeom prst="rect">
            <a:avLst/>
          </a:prstGeom>
        </p:spPr>
        <p:txBody>
          <a:bodyPr/>
          <a:lstStyle/>
          <a:p>
            <a:pPr marL="381000" indent="-381000" algn="l">
              <a:lnSpc>
                <a:spcPct val="150000"/>
              </a:lnSpc>
              <a:buSzPct val="100000"/>
              <a:buChar char="•"/>
            </a:pPr>
            <a:r>
              <a:t>Dans la plateforme </a:t>
            </a:r>
            <a:r>
              <a:rPr u="sng">
                <a:hlinkClick r:id="rId2" invalidUrl="" action="" tgtFrame="" tooltip="" history="1" highlightClick="0" endSnd="0"/>
              </a:rPr>
              <a:t>community-iut.unilim.fr</a:t>
            </a:r>
            <a:r>
              <a:t> :</a:t>
            </a:r>
            <a:br/>
            <a:r>
              <a:t>Site de Brive &gt; Infos pratiques</a:t>
            </a:r>
            <a:br/>
            <a:r>
              <a:rPr u="sng">
                <a:hlinkClick r:id="rId3" invalidUrl="" action="" tgtFrame="" tooltip="" history="1" highlightClick="0" endSnd="0"/>
              </a:rPr>
              <a:t>https://community-iut.unilim.fr/course/view.php?id=188</a:t>
            </a:r>
            <a:br/>
          </a:p>
          <a:p>
            <a:pPr marL="381000" indent="-381000" algn="l">
              <a:lnSpc>
                <a:spcPct val="150000"/>
              </a:lnSpc>
              <a:buSzPct val="100000"/>
              <a:buChar char="•"/>
            </a:pPr>
            <a:r>
              <a:rPr u="sng">
                <a:hlinkClick r:id="rId4" invalidUrl="" action="" tgtFrame="" tooltip="" history="1" highlightClick="0" endSnd="0"/>
              </a:rPr>
              <a:t>100 tutoriels Moodle</a:t>
            </a:r>
          </a:p>
        </p:txBody>
      </p:sp>
      <p:sp>
        <p:nvSpPr>
          <p:cNvPr id="248" name="Shape 248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Liens utiles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Interface</a:t>
            </a:r>
          </a:p>
        </p:txBody>
      </p:sp>
      <p:pic>
        <p:nvPicPr>
          <p:cNvPr id="123" name="Capture d’écran 2015-10-06 à 16.32.1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9561" y="1718301"/>
            <a:ext cx="11885678" cy="7526971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635000" y="3873500"/>
            <a:ext cx="2816970" cy="1518246"/>
          </a:xfrm>
          <a:prstGeom prst="rect">
            <a:avLst/>
          </a:prstGeom>
          <a:solidFill>
            <a:srgbClr val="AB18E7">
              <a:alpha val="4258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5" name="Shape 125"/>
          <p:cNvSpPr/>
          <p:nvPr/>
        </p:nvSpPr>
        <p:spPr>
          <a:xfrm>
            <a:off x="635000" y="5549900"/>
            <a:ext cx="2816970" cy="3271540"/>
          </a:xfrm>
          <a:prstGeom prst="rect">
            <a:avLst/>
          </a:prstGeom>
          <a:solidFill>
            <a:srgbClr val="AB18E7">
              <a:alpha val="4258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6" name="Shape 126"/>
          <p:cNvSpPr/>
          <p:nvPr/>
        </p:nvSpPr>
        <p:spPr>
          <a:xfrm>
            <a:off x="9575800" y="3873500"/>
            <a:ext cx="2816970" cy="1820615"/>
          </a:xfrm>
          <a:prstGeom prst="rect">
            <a:avLst/>
          </a:prstGeom>
          <a:solidFill>
            <a:srgbClr val="AB18E7">
              <a:alpha val="4258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7" name="Shape 127"/>
          <p:cNvSpPr/>
          <p:nvPr/>
        </p:nvSpPr>
        <p:spPr>
          <a:xfrm>
            <a:off x="9575800" y="5867400"/>
            <a:ext cx="2816970" cy="1930400"/>
          </a:xfrm>
          <a:prstGeom prst="rect">
            <a:avLst/>
          </a:prstGeom>
          <a:solidFill>
            <a:srgbClr val="AB18E7">
              <a:alpha val="4258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" name="Shape 128"/>
          <p:cNvSpPr/>
          <p:nvPr/>
        </p:nvSpPr>
        <p:spPr>
          <a:xfrm>
            <a:off x="9575800" y="7971085"/>
            <a:ext cx="2816970" cy="1248123"/>
          </a:xfrm>
          <a:prstGeom prst="rect">
            <a:avLst/>
          </a:prstGeom>
          <a:solidFill>
            <a:srgbClr val="AB18E7">
              <a:alpha val="4258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9" name="Shape 129"/>
          <p:cNvSpPr/>
          <p:nvPr/>
        </p:nvSpPr>
        <p:spPr>
          <a:xfrm>
            <a:off x="607677" y="3259311"/>
            <a:ext cx="11722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D32CF4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Blocs</a:t>
            </a:r>
          </a:p>
        </p:txBody>
      </p:sp>
      <p:sp>
        <p:nvSpPr>
          <p:cNvPr id="130" name="Shape 130"/>
          <p:cNvSpPr/>
          <p:nvPr/>
        </p:nvSpPr>
        <p:spPr>
          <a:xfrm>
            <a:off x="3581400" y="3873500"/>
            <a:ext cx="5864970" cy="5365701"/>
          </a:xfrm>
          <a:prstGeom prst="rect">
            <a:avLst/>
          </a:prstGeom>
          <a:solidFill>
            <a:srgbClr val="80FF85">
              <a:alpha val="47148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1" name="Shape 131"/>
          <p:cNvSpPr/>
          <p:nvPr/>
        </p:nvSpPr>
        <p:spPr>
          <a:xfrm>
            <a:off x="3532497" y="3259311"/>
            <a:ext cx="185425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F90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Contenu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7"/>
      <p:bldP build="whole" bldLvl="1" animBg="1" rev="0" advAuto="0" spid="126" grpId="3"/>
      <p:bldP build="whole" bldLvl="1" animBg="1" rev="0" advAuto="0" spid="128" grpId="6"/>
      <p:bldP build="whole" bldLvl="1" animBg="1" rev="0" advAuto="0" spid="127" grpId="5"/>
      <p:bldP build="whole" bldLvl="1" animBg="1" rev="0" advAuto="0" spid="129" grpId="1"/>
      <p:bldP build="whole" bldLvl="1" animBg="1" rev="0" advAuto="0" spid="125" grpId="4"/>
      <p:bldP build="whole" bldLvl="1" animBg="1" rev="0" advAuto="0" spid="124" grpId="2"/>
      <p:bldP build="whole" bldLvl="1" animBg="1" rev="0" advAuto="0" spid="130" grpId="8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Interface</a:t>
            </a:r>
          </a:p>
        </p:txBody>
      </p:sp>
      <p:pic>
        <p:nvPicPr>
          <p:cNvPr id="134" name="Capture d’écran 2015-10-06 à 16.40.5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2702" y="2356617"/>
            <a:ext cx="7103826" cy="6386566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330200" y="2387600"/>
            <a:ext cx="6988830" cy="441921"/>
          </a:xfrm>
          <a:prstGeom prst="rect">
            <a:avLst/>
          </a:prstGeom>
          <a:solidFill>
            <a:srgbClr val="FF0B02">
              <a:alpha val="4179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6" name="Shape 136"/>
          <p:cNvSpPr/>
          <p:nvPr/>
        </p:nvSpPr>
        <p:spPr>
          <a:xfrm>
            <a:off x="482600" y="2832100"/>
            <a:ext cx="6826608" cy="441921"/>
          </a:xfrm>
          <a:prstGeom prst="rect">
            <a:avLst/>
          </a:prstGeom>
          <a:solidFill>
            <a:srgbClr val="FF0B02">
              <a:alpha val="4179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7" name="Shape 137"/>
          <p:cNvSpPr/>
          <p:nvPr/>
        </p:nvSpPr>
        <p:spPr>
          <a:xfrm>
            <a:off x="479722" y="6921500"/>
            <a:ext cx="6826609" cy="441921"/>
          </a:xfrm>
          <a:prstGeom prst="rect">
            <a:avLst/>
          </a:prstGeom>
          <a:solidFill>
            <a:srgbClr val="FF0B02">
              <a:alpha val="4179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8" name="Shape 138"/>
          <p:cNvSpPr/>
          <p:nvPr/>
        </p:nvSpPr>
        <p:spPr>
          <a:xfrm flipH="1">
            <a:off x="7219259" y="3085167"/>
            <a:ext cx="1217282" cy="4071786"/>
          </a:xfrm>
          <a:prstGeom prst="line">
            <a:avLst/>
          </a:prstGeom>
          <a:ln w="25400">
            <a:solidFill>
              <a:srgbClr val="FF2E43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39" name="Shape 139"/>
          <p:cNvSpPr/>
          <p:nvPr/>
        </p:nvSpPr>
        <p:spPr>
          <a:xfrm flipH="1">
            <a:off x="7422554" y="3055044"/>
            <a:ext cx="1039078" cy="1"/>
          </a:xfrm>
          <a:prstGeom prst="line">
            <a:avLst/>
          </a:prstGeom>
          <a:ln w="25400">
            <a:solidFill>
              <a:srgbClr val="FF2E43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0" name="Shape 140"/>
          <p:cNvSpPr/>
          <p:nvPr/>
        </p:nvSpPr>
        <p:spPr>
          <a:xfrm flipH="1" flipV="1">
            <a:off x="7422554" y="2608560"/>
            <a:ext cx="1038723" cy="417346"/>
          </a:xfrm>
          <a:prstGeom prst="line">
            <a:avLst/>
          </a:prstGeom>
          <a:ln w="25400">
            <a:solidFill>
              <a:srgbClr val="FF2E43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1" name="Shape 141"/>
          <p:cNvSpPr/>
          <p:nvPr/>
        </p:nvSpPr>
        <p:spPr>
          <a:xfrm>
            <a:off x="8675774" y="2642063"/>
            <a:ext cx="22826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EF1C1D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Catégories</a:t>
            </a:r>
          </a:p>
        </p:txBody>
      </p:sp>
      <p:sp>
        <p:nvSpPr>
          <p:cNvPr id="142" name="Shape 142"/>
          <p:cNvSpPr/>
          <p:nvPr/>
        </p:nvSpPr>
        <p:spPr>
          <a:xfrm>
            <a:off x="632073" y="3276600"/>
            <a:ext cx="6664435" cy="3642321"/>
          </a:xfrm>
          <a:prstGeom prst="rect">
            <a:avLst/>
          </a:prstGeom>
          <a:solidFill>
            <a:srgbClr val="508AE8">
              <a:alpha val="4179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3" name="Shape 143"/>
          <p:cNvSpPr/>
          <p:nvPr/>
        </p:nvSpPr>
        <p:spPr>
          <a:xfrm>
            <a:off x="632073" y="7366000"/>
            <a:ext cx="6664435" cy="441921"/>
          </a:xfrm>
          <a:prstGeom prst="rect">
            <a:avLst/>
          </a:prstGeom>
          <a:solidFill>
            <a:srgbClr val="508AE8">
              <a:alpha val="4179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4" name="Shape 144"/>
          <p:cNvSpPr/>
          <p:nvPr/>
        </p:nvSpPr>
        <p:spPr>
          <a:xfrm>
            <a:off x="314573" y="7797800"/>
            <a:ext cx="6988830" cy="893267"/>
          </a:xfrm>
          <a:prstGeom prst="rect">
            <a:avLst/>
          </a:prstGeom>
          <a:solidFill>
            <a:srgbClr val="508AE8">
              <a:alpha val="4179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5" name="Shape 145"/>
          <p:cNvSpPr/>
          <p:nvPr/>
        </p:nvSpPr>
        <p:spPr>
          <a:xfrm flipH="1">
            <a:off x="7423989" y="4456952"/>
            <a:ext cx="1247623" cy="418559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6" name="Shape 146"/>
          <p:cNvSpPr/>
          <p:nvPr/>
        </p:nvSpPr>
        <p:spPr>
          <a:xfrm flipH="1">
            <a:off x="7423988" y="4437112"/>
            <a:ext cx="1244329" cy="882899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7" name="Shape 147"/>
          <p:cNvSpPr/>
          <p:nvPr/>
        </p:nvSpPr>
        <p:spPr>
          <a:xfrm flipH="1">
            <a:off x="7436689" y="4431010"/>
            <a:ext cx="1252319" cy="1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8" name="Shape 148"/>
          <p:cNvSpPr/>
          <p:nvPr/>
        </p:nvSpPr>
        <p:spPr>
          <a:xfrm flipH="1" flipV="1">
            <a:off x="7423988" y="3965277"/>
            <a:ext cx="1247970" cy="460791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9" name="Shape 149"/>
          <p:cNvSpPr/>
          <p:nvPr/>
        </p:nvSpPr>
        <p:spPr>
          <a:xfrm flipH="1" flipV="1">
            <a:off x="7423989" y="3522860"/>
            <a:ext cx="1245018" cy="882876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0" name="Shape 150"/>
          <p:cNvSpPr/>
          <p:nvPr/>
        </p:nvSpPr>
        <p:spPr>
          <a:xfrm flipH="1">
            <a:off x="7423810" y="4502184"/>
            <a:ext cx="1243040" cy="1243040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1" name="Shape 151"/>
          <p:cNvSpPr/>
          <p:nvPr/>
        </p:nvSpPr>
        <p:spPr>
          <a:xfrm flipH="1">
            <a:off x="7423810" y="4500679"/>
            <a:ext cx="1241753" cy="1771117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2" name="Shape 152"/>
          <p:cNvSpPr/>
          <p:nvPr/>
        </p:nvSpPr>
        <p:spPr>
          <a:xfrm flipH="1">
            <a:off x="7423744" y="4441762"/>
            <a:ext cx="1241048" cy="2259990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3" name="Shape 153"/>
          <p:cNvSpPr/>
          <p:nvPr/>
        </p:nvSpPr>
        <p:spPr>
          <a:xfrm flipH="1">
            <a:off x="7423731" y="4452708"/>
            <a:ext cx="1255108" cy="3085692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4" name="Shape 154"/>
          <p:cNvSpPr/>
          <p:nvPr/>
        </p:nvSpPr>
        <p:spPr>
          <a:xfrm flipH="1">
            <a:off x="7421649" y="4439717"/>
            <a:ext cx="1262456" cy="3657836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5" name="Shape 155"/>
          <p:cNvSpPr/>
          <p:nvPr/>
        </p:nvSpPr>
        <p:spPr>
          <a:xfrm flipH="1">
            <a:off x="7440402" y="4484471"/>
            <a:ext cx="1228584" cy="4040318"/>
          </a:xfrm>
          <a:prstGeom prst="line">
            <a:avLst/>
          </a:prstGeom>
          <a:ln w="254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6" name="Shape 156"/>
          <p:cNvSpPr/>
          <p:nvPr/>
        </p:nvSpPr>
        <p:spPr>
          <a:xfrm>
            <a:off x="8937150" y="4106653"/>
            <a:ext cx="34984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2E76DD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Espaces de cours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0" grpId="15"/>
      <p:bldP build="whole" bldLvl="1" animBg="1" rev="0" advAuto="0" spid="139" grpId="5"/>
      <p:bldP build="whole" bldLvl="1" animBg="1" rev="0" advAuto="0" spid="141" grpId="4"/>
      <p:bldP build="whole" bldLvl="1" animBg="1" rev="0" advAuto="0" spid="151" grpId="16"/>
      <p:bldP build="whole" bldLvl="1" animBg="1" rev="0" advAuto="0" spid="156" grpId="11"/>
      <p:bldP build="whole" bldLvl="1" animBg="1" rev="0" advAuto="0" spid="146" grpId="14"/>
      <p:bldP build="whole" bldLvl="1" animBg="1" rev="0" advAuto="0" spid="145" grpId="13"/>
      <p:bldP build="whole" bldLvl="1" animBg="1" rev="0" advAuto="0" spid="137" grpId="7"/>
      <p:bldP build="whole" bldLvl="1" animBg="1" rev="0" advAuto="0" spid="135" grpId="1"/>
      <p:bldP build="whole" bldLvl="1" animBg="1" rev="0" advAuto="0" spid="155" grpId="20"/>
      <p:bldP build="whole" bldLvl="1" animBg="1" rev="0" advAuto="0" spid="140" grpId="2"/>
      <p:bldP build="whole" bldLvl="1" animBg="1" rev="0" advAuto="0" spid="142" grpId="8"/>
      <p:bldP build="whole" bldLvl="1" animBg="1" rev="0" advAuto="0" spid="152" grpId="17"/>
      <p:bldP build="whole" bldLvl="1" animBg="1" rev="0" advAuto="0" spid="148" grpId="10"/>
      <p:bldP build="whole" bldLvl="1" animBg="1" rev="0" advAuto="0" spid="149" grpId="9"/>
      <p:bldP build="whole" bldLvl="1" animBg="1" rev="0" advAuto="0" spid="143" grpId="21"/>
      <p:bldP build="whole" bldLvl="1" animBg="1" rev="0" advAuto="0" spid="153" grpId="18"/>
      <p:bldP build="whole" bldLvl="1" animBg="1" rev="0" advAuto="0" spid="147" grpId="12"/>
      <p:bldP build="whole" bldLvl="1" animBg="1" rev="0" advAuto="0" spid="144" grpId="22"/>
      <p:bldP build="whole" bldLvl="1" animBg="1" rev="0" advAuto="0" spid="154" grpId="19"/>
      <p:bldP build="whole" bldLvl="1" animBg="1" rev="0" advAuto="0" spid="136" grpId="3"/>
      <p:bldP build="whole" bldLvl="1" animBg="1" rev="0" advAuto="0" spid="138" grpId="6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Interface d’un cours</a:t>
            </a:r>
          </a:p>
        </p:txBody>
      </p:sp>
      <p:pic>
        <p:nvPicPr>
          <p:cNvPr id="159" name="Capture d’écran 2015-10-06 à 16.50.0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9612" y="1841500"/>
            <a:ext cx="10490201" cy="5511800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ape 160"/>
          <p:cNvSpPr/>
          <p:nvPr/>
        </p:nvSpPr>
        <p:spPr>
          <a:xfrm>
            <a:off x="3733800" y="2895600"/>
            <a:ext cx="6852444" cy="1944738"/>
          </a:xfrm>
          <a:prstGeom prst="rect">
            <a:avLst/>
          </a:prstGeom>
          <a:solidFill>
            <a:srgbClr val="808785">
              <a:alpha val="0"/>
            </a:srgbClr>
          </a:solidFill>
          <a:ln w="76200">
            <a:solidFill>
              <a:srgbClr val="D32C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1" name="Shape 161"/>
          <p:cNvSpPr/>
          <p:nvPr/>
        </p:nvSpPr>
        <p:spPr>
          <a:xfrm>
            <a:off x="3733800" y="5052838"/>
            <a:ext cx="6852444" cy="1342431"/>
          </a:xfrm>
          <a:prstGeom prst="rect">
            <a:avLst/>
          </a:prstGeom>
          <a:solidFill>
            <a:srgbClr val="808785">
              <a:alpha val="0"/>
            </a:srgbClr>
          </a:solidFill>
          <a:ln w="76200">
            <a:solidFill>
              <a:srgbClr val="D32C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2" name="Shape 162"/>
          <p:cNvSpPr/>
          <p:nvPr/>
        </p:nvSpPr>
        <p:spPr>
          <a:xfrm>
            <a:off x="3733800" y="6607770"/>
            <a:ext cx="6852444" cy="607021"/>
          </a:xfrm>
          <a:prstGeom prst="rect">
            <a:avLst/>
          </a:prstGeom>
          <a:solidFill>
            <a:srgbClr val="808785">
              <a:alpha val="0"/>
            </a:srgbClr>
          </a:solidFill>
          <a:ln w="76200">
            <a:solidFill>
              <a:srgbClr val="D32C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3" name="Shape 163"/>
          <p:cNvSpPr/>
          <p:nvPr/>
        </p:nvSpPr>
        <p:spPr>
          <a:xfrm>
            <a:off x="11098063" y="2089150"/>
            <a:ext cx="178147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BB010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Sections</a:t>
            </a:r>
          </a:p>
        </p:txBody>
      </p:sp>
      <p:sp>
        <p:nvSpPr>
          <p:cNvPr id="164" name="Shape 164"/>
          <p:cNvSpPr/>
          <p:nvPr/>
        </p:nvSpPr>
        <p:spPr>
          <a:xfrm flipH="1">
            <a:off x="10700179" y="2438697"/>
            <a:ext cx="414207" cy="414207"/>
          </a:xfrm>
          <a:prstGeom prst="line">
            <a:avLst/>
          </a:prstGeom>
          <a:ln w="25400">
            <a:solidFill>
              <a:srgbClr val="CB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5" name="Shape 165"/>
          <p:cNvSpPr/>
          <p:nvPr/>
        </p:nvSpPr>
        <p:spPr>
          <a:xfrm>
            <a:off x="3869630" y="3601243"/>
            <a:ext cx="2369494" cy="377826"/>
          </a:xfrm>
          <a:prstGeom prst="rect">
            <a:avLst/>
          </a:prstGeom>
          <a:solidFill>
            <a:srgbClr val="508AE8">
              <a:alpha val="4531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6" name="Shape 166"/>
          <p:cNvSpPr/>
          <p:nvPr/>
        </p:nvSpPr>
        <p:spPr>
          <a:xfrm>
            <a:off x="3869630" y="4007643"/>
            <a:ext cx="2637087" cy="377826"/>
          </a:xfrm>
          <a:prstGeom prst="rect">
            <a:avLst/>
          </a:prstGeom>
          <a:solidFill>
            <a:srgbClr val="508AE8">
              <a:alpha val="4531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7" name="Shape 167"/>
          <p:cNvSpPr/>
          <p:nvPr/>
        </p:nvSpPr>
        <p:spPr>
          <a:xfrm>
            <a:off x="3869630" y="4408487"/>
            <a:ext cx="3162301" cy="377826"/>
          </a:xfrm>
          <a:prstGeom prst="rect">
            <a:avLst/>
          </a:prstGeom>
          <a:solidFill>
            <a:srgbClr val="508AE8">
              <a:alpha val="4531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Shape 168"/>
          <p:cNvSpPr/>
          <p:nvPr/>
        </p:nvSpPr>
        <p:spPr>
          <a:xfrm>
            <a:off x="3869630" y="5887243"/>
            <a:ext cx="2637087" cy="377826"/>
          </a:xfrm>
          <a:prstGeom prst="rect">
            <a:avLst/>
          </a:prstGeom>
          <a:solidFill>
            <a:srgbClr val="508AE8">
              <a:alpha val="4531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9" name="Shape 169"/>
          <p:cNvSpPr/>
          <p:nvPr/>
        </p:nvSpPr>
        <p:spPr>
          <a:xfrm>
            <a:off x="238348" y="7474743"/>
            <a:ext cx="46287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3224BE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Activités et ressources</a:t>
            </a:r>
          </a:p>
        </p:txBody>
      </p:sp>
      <p:sp>
        <p:nvSpPr>
          <p:cNvPr id="170" name="Shape 170"/>
          <p:cNvSpPr/>
          <p:nvPr/>
        </p:nvSpPr>
        <p:spPr>
          <a:xfrm flipV="1">
            <a:off x="2228520" y="4282013"/>
            <a:ext cx="1770223" cy="3266484"/>
          </a:xfrm>
          <a:prstGeom prst="line">
            <a:avLst/>
          </a:prstGeom>
          <a:ln w="25400">
            <a:solidFill>
              <a:srgbClr val="322FE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1" name="Shape 171"/>
          <p:cNvSpPr/>
          <p:nvPr/>
        </p:nvSpPr>
        <p:spPr>
          <a:xfrm flipV="1">
            <a:off x="2239733" y="6126885"/>
            <a:ext cx="1999660" cy="1408436"/>
          </a:xfrm>
          <a:prstGeom prst="line">
            <a:avLst/>
          </a:prstGeom>
          <a:ln w="25400">
            <a:solidFill>
              <a:srgbClr val="322FE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8"/>
      <p:bldP build="whole" bldLvl="1" animBg="1" rev="0" advAuto="0" spid="170" grpId="10"/>
      <p:bldP build="whole" bldLvl="1" animBg="1" rev="0" advAuto="0" spid="162" grpId="4"/>
      <p:bldP build="whole" bldLvl="1" animBg="1" rev="0" advAuto="0" spid="163" grpId="1"/>
      <p:bldP build="whole" bldLvl="1" animBg="1" rev="0" advAuto="0" spid="169" grpId="12"/>
      <p:bldP build="whole" bldLvl="1" animBg="1" rev="0" advAuto="0" spid="164" grpId="5"/>
      <p:bldP build="whole" bldLvl="1" animBg="1" rev="0" advAuto="0" spid="166" grpId="7"/>
      <p:bldP build="whole" bldLvl="1" animBg="1" rev="0" advAuto="0" spid="168" grpId="9"/>
      <p:bldP build="whole" bldLvl="1" animBg="1" rev="0" advAuto="0" spid="160" grpId="2"/>
      <p:bldP build="whole" bldLvl="1" animBg="1" rev="0" advAuto="0" spid="165" grpId="6"/>
      <p:bldP build="whole" bldLvl="1" animBg="1" rev="0" advAuto="0" spid="161" grpId="3"/>
      <p:bldP build="whole" bldLvl="1" animBg="1" rev="0" advAuto="0" spid="171" grpId="1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Mode édition</a:t>
            </a:r>
          </a:p>
        </p:txBody>
      </p:sp>
      <p:sp>
        <p:nvSpPr>
          <p:cNvPr id="174" name="Shape 174"/>
          <p:cNvSpPr/>
          <p:nvPr/>
        </p:nvSpPr>
        <p:spPr>
          <a:xfrm>
            <a:off x="4663355" y="2419350"/>
            <a:ext cx="479569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2E76DD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Action sur les éléments</a:t>
            </a:r>
          </a:p>
        </p:txBody>
      </p:sp>
      <p:pic>
        <p:nvPicPr>
          <p:cNvPr id="175" name="Capture d’écran 2015-10-06 à 16.59.2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6120" y="3372343"/>
            <a:ext cx="12572560" cy="6053886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Shape 176"/>
          <p:cNvSpPr/>
          <p:nvPr/>
        </p:nvSpPr>
        <p:spPr>
          <a:xfrm>
            <a:off x="10649731" y="1898650"/>
            <a:ext cx="217013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C70007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Activation</a:t>
            </a:r>
          </a:p>
        </p:txBody>
      </p:sp>
      <p:sp>
        <p:nvSpPr>
          <p:cNvPr id="177" name="Shape 177"/>
          <p:cNvSpPr/>
          <p:nvPr/>
        </p:nvSpPr>
        <p:spPr>
          <a:xfrm>
            <a:off x="11723439" y="2496591"/>
            <a:ext cx="1" cy="835976"/>
          </a:xfrm>
          <a:prstGeom prst="line">
            <a:avLst/>
          </a:prstGeom>
          <a:ln w="50800">
            <a:solidFill>
              <a:srgbClr val="CB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8" name="Shape 178"/>
          <p:cNvSpPr/>
          <p:nvPr/>
        </p:nvSpPr>
        <p:spPr>
          <a:xfrm>
            <a:off x="10845800" y="3403600"/>
            <a:ext cx="1944142" cy="534591"/>
          </a:xfrm>
          <a:prstGeom prst="rect">
            <a:avLst/>
          </a:prstGeom>
          <a:solidFill>
            <a:srgbClr val="D32C00">
              <a:alpha val="34473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9" name="Shape 179"/>
          <p:cNvSpPr/>
          <p:nvPr/>
        </p:nvSpPr>
        <p:spPr>
          <a:xfrm>
            <a:off x="8594801" y="3078800"/>
            <a:ext cx="1" cy="1184191"/>
          </a:xfrm>
          <a:prstGeom prst="line">
            <a:avLst/>
          </a:prstGeom>
          <a:ln w="508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0" name="Shape 180"/>
          <p:cNvSpPr/>
          <p:nvPr/>
        </p:nvSpPr>
        <p:spPr>
          <a:xfrm>
            <a:off x="8950401" y="3068731"/>
            <a:ext cx="1" cy="2864531"/>
          </a:xfrm>
          <a:prstGeom prst="line">
            <a:avLst/>
          </a:prstGeom>
          <a:ln w="508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1" name="Shape 181"/>
          <p:cNvSpPr/>
          <p:nvPr/>
        </p:nvSpPr>
        <p:spPr>
          <a:xfrm flipH="1">
            <a:off x="8759901" y="3070088"/>
            <a:ext cx="1" cy="5696224"/>
          </a:xfrm>
          <a:prstGeom prst="line">
            <a:avLst/>
          </a:prstGeom>
          <a:ln w="50800">
            <a:solidFill>
              <a:srgbClr val="2E76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2" name="Shape 182"/>
          <p:cNvSpPr/>
          <p:nvPr/>
        </p:nvSpPr>
        <p:spPr>
          <a:xfrm>
            <a:off x="161391" y="1694036"/>
            <a:ext cx="414761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A400F4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Création d’éléments</a:t>
            </a:r>
          </a:p>
        </p:txBody>
      </p:sp>
      <p:sp>
        <p:nvSpPr>
          <p:cNvPr id="183" name="Shape 183"/>
          <p:cNvSpPr/>
          <p:nvPr/>
        </p:nvSpPr>
        <p:spPr>
          <a:xfrm>
            <a:off x="2398960" y="2322484"/>
            <a:ext cx="4656044" cy="2441490"/>
          </a:xfrm>
          <a:prstGeom prst="line">
            <a:avLst/>
          </a:prstGeom>
          <a:ln w="50800">
            <a:solidFill>
              <a:srgbClr val="A700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4" name="Shape 184"/>
          <p:cNvSpPr/>
          <p:nvPr/>
        </p:nvSpPr>
        <p:spPr>
          <a:xfrm>
            <a:off x="2424360" y="2347884"/>
            <a:ext cx="4777729" cy="4777729"/>
          </a:xfrm>
          <a:prstGeom prst="line">
            <a:avLst/>
          </a:prstGeom>
          <a:ln w="50800">
            <a:solidFill>
              <a:srgbClr val="A700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5" name="Shape 185"/>
          <p:cNvSpPr/>
          <p:nvPr/>
        </p:nvSpPr>
        <p:spPr>
          <a:xfrm>
            <a:off x="2424361" y="2347883"/>
            <a:ext cx="4780360" cy="6717456"/>
          </a:xfrm>
          <a:prstGeom prst="line">
            <a:avLst/>
          </a:prstGeom>
          <a:ln w="50800">
            <a:solidFill>
              <a:srgbClr val="9A00DD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6" name="Shape 186"/>
          <p:cNvSpPr/>
          <p:nvPr/>
        </p:nvSpPr>
        <p:spPr>
          <a:xfrm>
            <a:off x="8139090" y="4322601"/>
            <a:ext cx="911424" cy="356791"/>
          </a:xfrm>
          <a:prstGeom prst="rect">
            <a:avLst/>
          </a:prstGeom>
          <a:solidFill>
            <a:srgbClr val="3078DD">
              <a:alpha val="34473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7" name="Shape 187"/>
          <p:cNvSpPr/>
          <p:nvPr/>
        </p:nvSpPr>
        <p:spPr>
          <a:xfrm>
            <a:off x="8494690" y="5934943"/>
            <a:ext cx="911424" cy="356792"/>
          </a:xfrm>
          <a:prstGeom prst="rect">
            <a:avLst/>
          </a:prstGeom>
          <a:solidFill>
            <a:srgbClr val="3078DD">
              <a:alpha val="34473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8" name="Shape 188"/>
          <p:cNvSpPr/>
          <p:nvPr/>
        </p:nvSpPr>
        <p:spPr>
          <a:xfrm>
            <a:off x="8139090" y="6761001"/>
            <a:ext cx="911424" cy="356791"/>
          </a:xfrm>
          <a:prstGeom prst="rect">
            <a:avLst/>
          </a:prstGeom>
          <a:solidFill>
            <a:srgbClr val="3078DD">
              <a:alpha val="34473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9" name="Shape 189"/>
          <p:cNvSpPr/>
          <p:nvPr/>
        </p:nvSpPr>
        <p:spPr>
          <a:xfrm>
            <a:off x="8494690" y="6347972"/>
            <a:ext cx="911424" cy="356791"/>
          </a:xfrm>
          <a:prstGeom prst="rect">
            <a:avLst/>
          </a:prstGeom>
          <a:solidFill>
            <a:srgbClr val="3078DD">
              <a:alpha val="34473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0" name="Shape 190"/>
          <p:cNvSpPr/>
          <p:nvPr/>
        </p:nvSpPr>
        <p:spPr>
          <a:xfrm>
            <a:off x="8139090" y="8729501"/>
            <a:ext cx="911424" cy="356791"/>
          </a:xfrm>
          <a:prstGeom prst="rect">
            <a:avLst/>
          </a:prstGeom>
          <a:solidFill>
            <a:srgbClr val="3078DD">
              <a:alpha val="34473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6" grpId="6"/>
      <p:bldP build="whole" bldLvl="1" animBg="1" rev="0" advAuto="0" spid="181" grpId="8"/>
      <p:bldP build="whole" bldLvl="1" animBg="1" rev="0" advAuto="0" spid="184" grpId="15"/>
      <p:bldP build="whole" bldLvl="1" animBg="1" rev="0" advAuto="0" spid="176" grpId="1"/>
      <p:bldP build="whole" bldLvl="1" animBg="1" rev="0" advAuto="0" spid="187" grpId="9"/>
      <p:bldP build="whole" bldLvl="1" animBg="1" rev="0" advAuto="0" spid="178" grpId="3"/>
      <p:bldP build="whole" bldLvl="1" animBg="1" rev="0" advAuto="0" spid="190" grpId="12"/>
      <p:bldP build="whole" bldLvl="1" animBg="1" rev="0" advAuto="0" spid="189" grpId="10"/>
      <p:bldP build="whole" bldLvl="1" animBg="1" rev="0" advAuto="0" spid="174" grpId="4"/>
      <p:bldP build="whole" bldLvl="1" animBg="1" rev="0" advAuto="0" spid="177" grpId="2"/>
      <p:bldP build="whole" bldLvl="1" animBg="1" rev="0" advAuto="0" spid="182" grpId="13"/>
      <p:bldP build="whole" bldLvl="1" animBg="1" rev="0" advAuto="0" spid="179" grpId="5"/>
      <p:bldP build="whole" bldLvl="1" animBg="1" rev="0" advAuto="0" spid="183" grpId="14"/>
      <p:bldP build="whole" bldLvl="1" animBg="1" rev="0" advAuto="0" spid="180" grpId="7"/>
      <p:bldP build="whole" bldLvl="1" animBg="1" rev="0" advAuto="0" spid="188" grpId="11"/>
      <p:bldP build="whole" bldLvl="1" animBg="1" rev="0" advAuto="0" spid="185" grpId="16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Gestion des utilisateurs</a:t>
            </a:r>
          </a:p>
        </p:txBody>
      </p:sp>
      <p:pic>
        <p:nvPicPr>
          <p:cNvPr id="193" name="Capture d’écran 2015-10-06 à 17.09.2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4017" y="2006207"/>
            <a:ext cx="11956766" cy="6913227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Shape 194"/>
          <p:cNvSpPr/>
          <p:nvPr/>
        </p:nvSpPr>
        <p:spPr>
          <a:xfrm>
            <a:off x="871220" y="7918519"/>
            <a:ext cx="1298079" cy="213361"/>
          </a:xfrm>
          <a:prstGeom prst="rect">
            <a:avLst/>
          </a:prstGeom>
          <a:solidFill>
            <a:srgbClr val="00F900">
              <a:alpha val="4270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5" name="Shape 195"/>
          <p:cNvSpPr/>
          <p:nvPr/>
        </p:nvSpPr>
        <p:spPr>
          <a:xfrm>
            <a:off x="1155700" y="8128545"/>
            <a:ext cx="1847602" cy="213361"/>
          </a:xfrm>
          <a:prstGeom prst="rect">
            <a:avLst/>
          </a:prstGeom>
          <a:solidFill>
            <a:srgbClr val="00F900">
              <a:alpha val="4270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6" name="Shape 196"/>
          <p:cNvSpPr/>
          <p:nvPr/>
        </p:nvSpPr>
        <p:spPr>
          <a:xfrm>
            <a:off x="7467600" y="5550445"/>
            <a:ext cx="1298079" cy="343695"/>
          </a:xfrm>
          <a:prstGeom prst="rect">
            <a:avLst/>
          </a:prstGeom>
          <a:solidFill>
            <a:srgbClr val="D32C8A">
              <a:alpha val="4270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7" name="Shape 197"/>
          <p:cNvSpPr/>
          <p:nvPr/>
        </p:nvSpPr>
        <p:spPr>
          <a:xfrm>
            <a:off x="7467600" y="6388645"/>
            <a:ext cx="1298079" cy="343695"/>
          </a:xfrm>
          <a:prstGeom prst="rect">
            <a:avLst/>
          </a:prstGeom>
          <a:solidFill>
            <a:srgbClr val="D32C8A">
              <a:alpha val="4270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8" name="Shape 198"/>
          <p:cNvSpPr/>
          <p:nvPr/>
        </p:nvSpPr>
        <p:spPr>
          <a:xfrm>
            <a:off x="7467600" y="7188745"/>
            <a:ext cx="1298079" cy="343695"/>
          </a:xfrm>
          <a:prstGeom prst="rect">
            <a:avLst/>
          </a:prstGeom>
          <a:solidFill>
            <a:srgbClr val="D32C8A">
              <a:alpha val="4270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9" name="Shape 199"/>
          <p:cNvSpPr/>
          <p:nvPr/>
        </p:nvSpPr>
        <p:spPr>
          <a:xfrm>
            <a:off x="8965257" y="8026796"/>
            <a:ext cx="119568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D32C8A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Rôles</a:t>
            </a:r>
          </a:p>
        </p:txBody>
      </p:sp>
      <p:sp>
        <p:nvSpPr>
          <p:cNvPr id="200" name="Shape 200"/>
          <p:cNvSpPr/>
          <p:nvPr/>
        </p:nvSpPr>
        <p:spPr>
          <a:xfrm flipH="1" flipV="1">
            <a:off x="8792978" y="5891857"/>
            <a:ext cx="774636" cy="2144663"/>
          </a:xfrm>
          <a:prstGeom prst="line">
            <a:avLst/>
          </a:prstGeom>
          <a:ln w="25400">
            <a:solidFill>
              <a:srgbClr val="D32C8A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1" name="Shape 201"/>
          <p:cNvSpPr/>
          <p:nvPr/>
        </p:nvSpPr>
        <p:spPr>
          <a:xfrm flipH="1" flipV="1">
            <a:off x="8797409" y="6698919"/>
            <a:ext cx="752302" cy="1318158"/>
          </a:xfrm>
          <a:prstGeom prst="line">
            <a:avLst/>
          </a:prstGeom>
          <a:ln w="25400">
            <a:solidFill>
              <a:srgbClr val="D32C8A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2" name="Shape 202"/>
          <p:cNvSpPr/>
          <p:nvPr/>
        </p:nvSpPr>
        <p:spPr>
          <a:xfrm flipH="1" flipV="1">
            <a:off x="8803750" y="7518299"/>
            <a:ext cx="741815" cy="486723"/>
          </a:xfrm>
          <a:prstGeom prst="line">
            <a:avLst/>
          </a:prstGeom>
          <a:ln w="25400">
            <a:solidFill>
              <a:srgbClr val="D32C8A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8"/>
      <p:bldP build="whole" bldLvl="1" animBg="1" rev="0" advAuto="0" spid="199" grpId="9"/>
      <p:bldP build="whole" bldLvl="1" animBg="1" rev="0" advAuto="0" spid="198" grpId="5"/>
      <p:bldP build="whole" bldLvl="1" animBg="1" rev="0" advAuto="0" spid="196" grpId="3"/>
      <p:bldP build="whole" bldLvl="1" animBg="1" rev="0" advAuto="0" spid="197" grpId="4"/>
      <p:bldP build="whole" bldLvl="1" animBg="1" rev="0" advAuto="0" spid="194" grpId="1"/>
      <p:bldP build="whole" bldLvl="1" animBg="1" rev="0" advAuto="0" spid="201" grpId="7"/>
      <p:bldP build="whole" bldLvl="1" animBg="1" rev="0" advAuto="0" spid="195" grpId="2"/>
      <p:bldP build="whole" bldLvl="1" animBg="1" rev="0" advAuto="0" spid="200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/>
        </p:nvSpPr>
        <p:spPr>
          <a:xfrm>
            <a:off x="838199" y="7531859"/>
            <a:ext cx="11328401" cy="1081792"/>
          </a:xfrm>
          <a:prstGeom prst="rect">
            <a:avLst/>
          </a:prstGeom>
          <a:solidFill>
            <a:srgbClr val="003600">
              <a:alpha val="429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5" name="Shape 205"/>
          <p:cNvSpPr/>
          <p:nvPr/>
        </p:nvSpPr>
        <p:spPr>
          <a:xfrm>
            <a:off x="838199" y="6463154"/>
            <a:ext cx="11328401" cy="1081792"/>
          </a:xfrm>
          <a:prstGeom prst="rect">
            <a:avLst/>
          </a:prstGeom>
          <a:solidFill>
            <a:srgbClr val="C9C4A2">
              <a:alpha val="33194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6" name="Shape 206"/>
          <p:cNvSpPr/>
          <p:nvPr/>
        </p:nvSpPr>
        <p:spPr>
          <a:xfrm>
            <a:off x="838199" y="5394449"/>
            <a:ext cx="11328401" cy="1081792"/>
          </a:xfrm>
          <a:prstGeom prst="rect">
            <a:avLst/>
          </a:prstGeom>
          <a:solidFill>
            <a:srgbClr val="FF97FF">
              <a:alpha val="16302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7" name="Shape 207"/>
          <p:cNvSpPr/>
          <p:nvPr/>
        </p:nvSpPr>
        <p:spPr>
          <a:xfrm>
            <a:off x="838199" y="4322058"/>
            <a:ext cx="11328401" cy="1081792"/>
          </a:xfrm>
          <a:prstGeom prst="rect">
            <a:avLst/>
          </a:prstGeom>
          <a:solidFill>
            <a:srgbClr val="FF9900">
              <a:alpha val="16302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8" name="Shape 208"/>
          <p:cNvSpPr/>
          <p:nvPr/>
        </p:nvSpPr>
        <p:spPr>
          <a:xfrm>
            <a:off x="838199" y="3256721"/>
            <a:ext cx="11328401" cy="1081793"/>
          </a:xfrm>
          <a:prstGeom prst="rect">
            <a:avLst/>
          </a:prstGeom>
          <a:solidFill>
            <a:srgbClr val="009700">
              <a:alpha val="16302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9" name="Shape 209"/>
          <p:cNvSpPr/>
          <p:nvPr/>
        </p:nvSpPr>
        <p:spPr>
          <a:xfrm>
            <a:off x="838200" y="2186940"/>
            <a:ext cx="11328401" cy="1081792"/>
          </a:xfrm>
          <a:prstGeom prst="rect">
            <a:avLst/>
          </a:prstGeom>
          <a:solidFill>
            <a:srgbClr val="0097FF">
              <a:alpha val="16302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0" name="Shape 210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Hiérarchie des rôles</a:t>
            </a:r>
          </a:p>
        </p:txBody>
      </p:sp>
      <p:sp>
        <p:nvSpPr>
          <p:cNvPr id="211" name="Shape 211"/>
          <p:cNvSpPr/>
          <p:nvPr/>
        </p:nvSpPr>
        <p:spPr>
          <a:xfrm>
            <a:off x="799398" y="2409190"/>
            <a:ext cx="316624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Administrateur</a:t>
            </a:r>
          </a:p>
        </p:txBody>
      </p:sp>
      <p:sp>
        <p:nvSpPr>
          <p:cNvPr id="212" name="Shape 212"/>
          <p:cNvSpPr/>
          <p:nvPr/>
        </p:nvSpPr>
        <p:spPr>
          <a:xfrm>
            <a:off x="783679" y="3439795"/>
            <a:ext cx="267444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Gestionnaire</a:t>
            </a:r>
          </a:p>
        </p:txBody>
      </p:sp>
      <p:sp>
        <p:nvSpPr>
          <p:cNvPr id="213" name="Shape 213"/>
          <p:cNvSpPr/>
          <p:nvPr/>
        </p:nvSpPr>
        <p:spPr>
          <a:xfrm>
            <a:off x="772492" y="4514850"/>
            <a:ext cx="226501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Enseignant</a:t>
            </a:r>
          </a:p>
        </p:txBody>
      </p:sp>
      <p:sp>
        <p:nvSpPr>
          <p:cNvPr id="214" name="Shape 214"/>
          <p:cNvSpPr/>
          <p:nvPr/>
        </p:nvSpPr>
        <p:spPr>
          <a:xfrm>
            <a:off x="767516" y="5626417"/>
            <a:ext cx="471844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Enseignant non éditeur</a:t>
            </a:r>
          </a:p>
        </p:txBody>
      </p:sp>
      <p:sp>
        <p:nvSpPr>
          <p:cNvPr id="215" name="Shape 215"/>
          <p:cNvSpPr/>
          <p:nvPr/>
        </p:nvSpPr>
        <p:spPr>
          <a:xfrm>
            <a:off x="772909" y="6685086"/>
            <a:ext cx="179174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Etudiant</a:t>
            </a:r>
          </a:p>
        </p:txBody>
      </p:sp>
      <p:sp>
        <p:nvSpPr>
          <p:cNvPr id="216" name="Shape 216"/>
          <p:cNvSpPr/>
          <p:nvPr/>
        </p:nvSpPr>
        <p:spPr>
          <a:xfrm>
            <a:off x="801184" y="7783195"/>
            <a:ext cx="361987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Visiteur anonyme</a:t>
            </a:r>
          </a:p>
        </p:txBody>
      </p:sp>
      <p:sp>
        <p:nvSpPr>
          <p:cNvPr id="217" name="Shape 217"/>
          <p:cNvSpPr/>
          <p:nvPr/>
        </p:nvSpPr>
        <p:spPr>
          <a:xfrm>
            <a:off x="9427790" y="2421889"/>
            <a:ext cx="281062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pleins pouvoirs</a:t>
            </a:r>
          </a:p>
        </p:txBody>
      </p:sp>
      <p:sp>
        <p:nvSpPr>
          <p:cNvPr id="218" name="Shape 218"/>
          <p:cNvSpPr/>
          <p:nvPr/>
        </p:nvSpPr>
        <p:spPr>
          <a:xfrm>
            <a:off x="4742733" y="3460749"/>
            <a:ext cx="750205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tous les droits au niveau cours/catégories</a:t>
            </a:r>
          </a:p>
        </p:txBody>
      </p:sp>
      <p:sp>
        <p:nvSpPr>
          <p:cNvPr id="219" name="Shape 219"/>
          <p:cNvSpPr/>
          <p:nvPr/>
        </p:nvSpPr>
        <p:spPr>
          <a:xfrm>
            <a:off x="3908095" y="4533899"/>
            <a:ext cx="83280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ajout de contenu et administration d’un cours</a:t>
            </a:r>
          </a:p>
        </p:txBody>
      </p:sp>
      <p:sp>
        <p:nvSpPr>
          <p:cNvPr id="220" name="Shape 220"/>
          <p:cNvSpPr/>
          <p:nvPr/>
        </p:nvSpPr>
        <p:spPr>
          <a:xfrm>
            <a:off x="7764100" y="5607049"/>
            <a:ext cx="449208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lecture seule et notation</a:t>
            </a:r>
          </a:p>
        </p:txBody>
      </p:sp>
      <p:sp>
        <p:nvSpPr>
          <p:cNvPr id="221" name="Shape 221"/>
          <p:cNvSpPr/>
          <p:nvPr/>
        </p:nvSpPr>
        <p:spPr>
          <a:xfrm>
            <a:off x="7025441" y="6692899"/>
            <a:ext cx="52327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lecture seule et participation</a:t>
            </a:r>
          </a:p>
        </p:txBody>
      </p:sp>
      <p:sp>
        <p:nvSpPr>
          <p:cNvPr id="222" name="Shape 222"/>
          <p:cNvSpPr/>
          <p:nvPr/>
        </p:nvSpPr>
        <p:spPr>
          <a:xfrm>
            <a:off x="6621628" y="7795894"/>
            <a:ext cx="56187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lecture seule sans participation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Capture d’écran 2015-10-06 à 17.17.40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5600" y="1591220"/>
            <a:ext cx="12090400" cy="7670801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Shape 225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Méthodes d’inscription</a:t>
            </a:r>
          </a:p>
        </p:txBody>
      </p:sp>
      <p:sp>
        <p:nvSpPr>
          <p:cNvPr id="226" name="Shape 226"/>
          <p:cNvSpPr/>
          <p:nvPr/>
        </p:nvSpPr>
        <p:spPr>
          <a:xfrm>
            <a:off x="850900" y="7823745"/>
            <a:ext cx="1298079" cy="343695"/>
          </a:xfrm>
          <a:prstGeom prst="rect">
            <a:avLst/>
          </a:prstGeom>
          <a:solidFill>
            <a:srgbClr val="00F900">
              <a:alpha val="4270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27" name="Shape 227"/>
          <p:cNvSpPr/>
          <p:nvPr/>
        </p:nvSpPr>
        <p:spPr>
          <a:xfrm>
            <a:off x="1358900" y="8357145"/>
            <a:ext cx="1847602" cy="343695"/>
          </a:xfrm>
          <a:prstGeom prst="rect">
            <a:avLst/>
          </a:prstGeom>
          <a:solidFill>
            <a:srgbClr val="00F900">
              <a:alpha val="4270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28" name="Shape 228"/>
          <p:cNvSpPr/>
          <p:nvPr/>
        </p:nvSpPr>
        <p:spPr>
          <a:xfrm>
            <a:off x="908851" y="8541692"/>
            <a:ext cx="402022" cy="1"/>
          </a:xfrm>
          <a:prstGeom prst="line">
            <a:avLst/>
          </a:prstGeom>
          <a:ln w="50800">
            <a:solidFill>
              <a:srgbClr val="009D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9" name="Shape 229"/>
          <p:cNvSpPr/>
          <p:nvPr/>
        </p:nvSpPr>
        <p:spPr>
          <a:xfrm flipV="1">
            <a:off x="927100" y="8216900"/>
            <a:ext cx="0" cy="343694"/>
          </a:xfrm>
          <a:prstGeom prst="line">
            <a:avLst/>
          </a:prstGeom>
          <a:ln w="50800">
            <a:solidFill>
              <a:srgbClr val="009D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0" name="Shape 230"/>
          <p:cNvSpPr/>
          <p:nvPr/>
        </p:nvSpPr>
        <p:spPr>
          <a:xfrm>
            <a:off x="6108700" y="3924845"/>
            <a:ext cx="1007319" cy="532955"/>
          </a:xfrm>
          <a:prstGeom prst="rect">
            <a:avLst/>
          </a:prstGeom>
          <a:solidFill>
            <a:srgbClr val="D32C8A">
              <a:alpha val="4270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1" name="Shape 231"/>
          <p:cNvSpPr/>
          <p:nvPr/>
        </p:nvSpPr>
        <p:spPr>
          <a:xfrm rot="10800000">
            <a:off x="11003295" y="3902064"/>
            <a:ext cx="474976" cy="348485"/>
          </a:xfrm>
          <a:prstGeom prst="rightArrow">
            <a:avLst>
              <a:gd name="adj1" fmla="val 32000"/>
              <a:gd name="adj2" fmla="val 87788"/>
            </a:avLst>
          </a:prstGeom>
          <a:solidFill>
            <a:srgbClr val="D32C8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2" name="Shape 232"/>
          <p:cNvSpPr/>
          <p:nvPr/>
        </p:nvSpPr>
        <p:spPr>
          <a:xfrm>
            <a:off x="10598113" y="3912145"/>
            <a:ext cx="307665" cy="327638"/>
          </a:xfrm>
          <a:prstGeom prst="rect">
            <a:avLst/>
          </a:prstGeom>
          <a:solidFill>
            <a:srgbClr val="D32C8A">
              <a:alpha val="42709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3" name="Shape 233"/>
          <p:cNvSpPr/>
          <p:nvPr/>
        </p:nvSpPr>
        <p:spPr>
          <a:xfrm>
            <a:off x="10243473" y="5213350"/>
            <a:ext cx="215719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D32C8A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configurer</a:t>
            </a:r>
          </a:p>
        </p:txBody>
      </p:sp>
      <p:sp>
        <p:nvSpPr>
          <p:cNvPr id="234" name="Shape 234"/>
          <p:cNvSpPr/>
          <p:nvPr/>
        </p:nvSpPr>
        <p:spPr>
          <a:xfrm flipV="1">
            <a:off x="11487167" y="4025899"/>
            <a:ext cx="1" cy="1248124"/>
          </a:xfrm>
          <a:prstGeom prst="line">
            <a:avLst/>
          </a:prstGeom>
          <a:ln w="101600">
            <a:solidFill>
              <a:srgbClr val="D32C8A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5" name="Shape 235"/>
          <p:cNvSpPr/>
          <p:nvPr/>
        </p:nvSpPr>
        <p:spPr>
          <a:xfrm flipH="1" rot="10800000">
            <a:off x="4560301" y="4688900"/>
            <a:ext cx="1507959" cy="348485"/>
          </a:xfrm>
          <a:prstGeom prst="rightArrow">
            <a:avLst>
              <a:gd name="adj1" fmla="val 32000"/>
              <a:gd name="adj2" fmla="val 87788"/>
            </a:avLst>
          </a:prstGeom>
          <a:solidFill>
            <a:srgbClr val="5E5F5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6" name="Shape 236"/>
          <p:cNvSpPr/>
          <p:nvPr/>
        </p:nvSpPr>
        <p:spPr>
          <a:xfrm>
            <a:off x="3614494" y="5810250"/>
            <a:ext cx="195314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E5F5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désactivé</a:t>
            </a:r>
          </a:p>
        </p:txBody>
      </p:sp>
      <p:sp>
        <p:nvSpPr>
          <p:cNvPr id="237" name="Shape 237"/>
          <p:cNvSpPr/>
          <p:nvPr/>
        </p:nvSpPr>
        <p:spPr>
          <a:xfrm>
            <a:off x="3598731" y="6347370"/>
            <a:ext cx="40674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E5F5F"/>
                </a:solidFill>
              </a:defRPr>
            </a:lvl1pPr>
          </a:lstStyle>
          <a:p>
            <a:pPr/>
            <a:r>
              <a:t>= soumis à inscription</a:t>
            </a:r>
          </a:p>
        </p:txBody>
      </p:sp>
      <p:sp>
        <p:nvSpPr>
          <p:cNvPr id="238" name="Shape 238"/>
          <p:cNvSpPr/>
          <p:nvPr/>
        </p:nvSpPr>
        <p:spPr>
          <a:xfrm flipV="1">
            <a:off x="4616467" y="4906118"/>
            <a:ext cx="1" cy="1035398"/>
          </a:xfrm>
          <a:prstGeom prst="line">
            <a:avLst/>
          </a:prstGeom>
          <a:ln w="101600">
            <a:solidFill>
              <a:srgbClr val="5E5F5F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9" name="Shape 239"/>
          <p:cNvSpPr/>
          <p:nvPr/>
        </p:nvSpPr>
        <p:spPr>
          <a:xfrm>
            <a:off x="3601732" y="6944022"/>
            <a:ext cx="510287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E5F5F"/>
                </a:solidFill>
              </a:defRPr>
            </a:lvl1pPr>
          </a:lstStyle>
          <a:p>
            <a:pPr/>
            <a:r>
              <a:t>= pas d’accès libre au cours</a:t>
            </a:r>
          </a:p>
        </p:txBody>
      </p:sp>
      <p:sp>
        <p:nvSpPr>
          <p:cNvPr id="240" name="Shape 240"/>
          <p:cNvSpPr/>
          <p:nvPr/>
        </p:nvSpPr>
        <p:spPr>
          <a:xfrm>
            <a:off x="6101079" y="4526279"/>
            <a:ext cx="4899145" cy="701042"/>
          </a:xfrm>
          <a:prstGeom prst="rect">
            <a:avLst/>
          </a:prstGeom>
          <a:solidFill>
            <a:srgbClr val="808785">
              <a:alpha val="32962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7" grpId="14"/>
      <p:bldP build="whole" bldLvl="1" animBg="1" rev="0" advAuto="0" spid="228" grpId="4"/>
      <p:bldP build="whole" bldLvl="1" animBg="1" rev="0" advAuto="0" spid="236" grpId="13"/>
      <p:bldP build="whole" bldLvl="1" animBg="1" rev="0" advAuto="0" spid="231" grpId="5"/>
      <p:bldP build="whole" bldLvl="1" animBg="1" rev="0" advAuto="0" spid="238" grpId="12"/>
      <p:bldP build="whole" bldLvl="1" animBg="1" rev="0" advAuto="0" spid="235" grpId="11"/>
      <p:bldP build="whole" bldLvl="1" animBg="1" rev="0" advAuto="0" spid="226" grpId="1"/>
      <p:bldP build="whole" bldLvl="1" animBg="1" rev="0" advAuto="0" spid="230" grpId="7"/>
      <p:bldP build="whole" bldLvl="1" animBg="1" rev="0" advAuto="0" spid="227" grpId="2"/>
      <p:bldP build="whole" bldLvl="1" animBg="1" rev="0" advAuto="0" spid="240" grpId="10"/>
      <p:bldP build="whole" bldLvl="1" animBg="1" rev="0" advAuto="0" spid="239" grpId="15"/>
      <p:bldP build="whole" bldLvl="1" animBg="1" rev="0" advAuto="0" spid="233" grpId="9"/>
      <p:bldP build="whole" bldLvl="1" animBg="1" rev="0" advAuto="0" spid="234" grpId="8"/>
      <p:bldP build="whole" bldLvl="1" animBg="1" rev="0" advAuto="0" spid="229" grpId="3"/>
      <p:bldP build="whole" bldLvl="1" animBg="1" rev="0" advAuto="0" spid="232" grpId="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type="ctrTitle"/>
          </p:nvPr>
        </p:nvSpPr>
        <p:spPr>
          <a:xfrm>
            <a:off x="355600" y="190500"/>
            <a:ext cx="12293600" cy="1248123"/>
          </a:xfrm>
          <a:prstGeom prst="rect">
            <a:avLst/>
          </a:prstGeom>
        </p:spPr>
        <p:txBody>
          <a:bodyPr/>
          <a:lstStyle>
            <a:lvl1pPr>
              <a:defRPr cap="small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/>
            <a:r>
              <a:t>Méthodes d’inscription</a:t>
            </a:r>
          </a:p>
        </p:txBody>
      </p:sp>
      <p:pic>
        <p:nvPicPr>
          <p:cNvPr id="243" name="Capture d’écran 2015-10-06 à 17.22.2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79550" y="1904305"/>
            <a:ext cx="10045700" cy="6261101"/>
          </a:xfrm>
          <a:prstGeom prst="rect">
            <a:avLst/>
          </a:prstGeom>
          <a:ln w="12700">
            <a:miter lim="400000"/>
          </a:ln>
        </p:spPr>
      </p:pic>
      <p:sp>
        <p:nvSpPr>
          <p:cNvPr id="244" name="Shape 244"/>
          <p:cNvSpPr/>
          <p:nvPr/>
        </p:nvSpPr>
        <p:spPr>
          <a:xfrm>
            <a:off x="4991100" y="5549900"/>
            <a:ext cx="6130330" cy="475010"/>
          </a:xfrm>
          <a:prstGeom prst="rect">
            <a:avLst/>
          </a:prstGeom>
          <a:solidFill>
            <a:srgbClr val="00F900">
              <a:alpha val="42796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5" name="Shape 245"/>
          <p:cNvSpPr/>
          <p:nvPr/>
        </p:nvSpPr>
        <p:spPr>
          <a:xfrm>
            <a:off x="4991100" y="7505700"/>
            <a:ext cx="3844727" cy="475010"/>
          </a:xfrm>
          <a:prstGeom prst="rect">
            <a:avLst/>
          </a:prstGeom>
          <a:solidFill>
            <a:srgbClr val="3078DD">
              <a:alpha val="42796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