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7" r:id="rId2"/>
    <p:sldId id="262" r:id="rId3"/>
    <p:sldId id="258" r:id="rId4"/>
    <p:sldId id="260" r:id="rId5"/>
    <p:sldId id="269" r:id="rId6"/>
    <p:sldId id="259" r:id="rId7"/>
    <p:sldId id="271" r:id="rId8"/>
    <p:sldId id="264" r:id="rId9"/>
    <p:sldId id="265" r:id="rId10"/>
    <p:sldId id="261" r:id="rId11"/>
    <p:sldId id="263" r:id="rId12"/>
    <p:sldId id="268" r:id="rId13"/>
    <p:sldId id="270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19"/>
    <p:restoredTop sz="93692"/>
  </p:normalViewPr>
  <p:slideViewPr>
    <p:cSldViewPr snapToGrid="0" snapToObjects="1">
      <p:cViewPr varScale="1">
        <p:scale>
          <a:sx n="80" d="100"/>
          <a:sy n="80" d="100"/>
        </p:scale>
        <p:origin x="216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4/29/24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40406C-1785-A641-B74D-D5E20BD6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acteurs et les fonctions économiques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9207F67-C861-D14B-9857-A8670552CB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Chapitre 2</a:t>
            </a:r>
          </a:p>
        </p:txBody>
      </p:sp>
    </p:spTree>
    <p:extLst>
      <p:ext uri="{BB962C8B-B14F-4D97-AF65-F5344CB8AC3E}">
        <p14:creationId xmlns:p14="http://schemas.microsoft.com/office/powerpoint/2010/main" val="3056236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2FB338-0993-A645-8D84-A4BDA638F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E. Les administrations publiques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987DC9-D267-B749-91F6-6762EBDB0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702" y="2479018"/>
            <a:ext cx="11524620" cy="4100686"/>
          </a:xfrm>
        </p:spPr>
        <p:txBody>
          <a:bodyPr>
            <a:normAutofit/>
          </a:bodyPr>
          <a:lstStyle/>
          <a:p>
            <a:r>
              <a:rPr lang="fr-FR" sz="2800" dirty="0"/>
              <a:t>Fonction principale : production des B&amp;S non marchands, fiancés par des prélèvements obligatoires (impôts + CS)</a:t>
            </a:r>
          </a:p>
          <a:p>
            <a:r>
              <a:rPr lang="fr-FR" sz="2800" dirty="0"/>
              <a:t>Servent également à redistribuer les richesses</a:t>
            </a:r>
          </a:p>
          <a:p>
            <a:r>
              <a:rPr lang="fr-FR" sz="2800" dirty="0"/>
              <a:t>3 niveaux :</a:t>
            </a:r>
          </a:p>
          <a:p>
            <a:pPr lvl="1"/>
            <a:r>
              <a:rPr lang="fr-FR" sz="2400" dirty="0"/>
              <a:t>Administrations publiques centrales (APUC)</a:t>
            </a:r>
          </a:p>
          <a:p>
            <a:pPr lvl="1"/>
            <a:r>
              <a:rPr lang="fr-FR" sz="2400" dirty="0"/>
              <a:t>Administrations publiques locales (APUL)</a:t>
            </a:r>
          </a:p>
          <a:p>
            <a:pPr lvl="1"/>
            <a:r>
              <a:rPr lang="fr-FR" sz="2400" dirty="0"/>
              <a:t>Caisses de sécurité sociale (ASSO)</a:t>
            </a:r>
          </a:p>
        </p:txBody>
      </p:sp>
    </p:spTree>
    <p:extLst>
      <p:ext uri="{BB962C8B-B14F-4D97-AF65-F5344CB8AC3E}">
        <p14:creationId xmlns:p14="http://schemas.microsoft.com/office/powerpoint/2010/main" val="3530994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C8DF007F-9F2C-474C-91D6-83A15595C6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5819" y="296572"/>
            <a:ext cx="10380362" cy="6264855"/>
          </a:xfrm>
        </p:spPr>
      </p:pic>
    </p:spTree>
    <p:extLst>
      <p:ext uri="{BB962C8B-B14F-4D97-AF65-F5344CB8AC3E}">
        <p14:creationId xmlns:p14="http://schemas.microsoft.com/office/powerpoint/2010/main" val="1592271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2F33D9D5-1096-A045-A9C0-170E305252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1218" y="0"/>
            <a:ext cx="9369563" cy="6858000"/>
          </a:xfrm>
        </p:spPr>
      </p:pic>
    </p:spTree>
    <p:extLst>
      <p:ext uri="{BB962C8B-B14F-4D97-AF65-F5344CB8AC3E}">
        <p14:creationId xmlns:p14="http://schemas.microsoft.com/office/powerpoint/2010/main" val="1147729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A011A8-F3B6-0B4B-B98A-B5CF3BFD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F. Le reste du monde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B360BC-E9D5-1046-B9D9-ED1BAF896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2484784"/>
            <a:ext cx="11529391" cy="4194312"/>
          </a:xfrm>
        </p:spPr>
        <p:txBody>
          <a:bodyPr>
            <a:normAutofit/>
          </a:bodyPr>
          <a:lstStyle/>
          <a:p>
            <a:r>
              <a:rPr lang="fr-FR" sz="2800" dirty="0"/>
              <a:t>Ensemble des unités non-résidentes (ménages, entreprises, ...) avec lesquelles les unités résidentes effectuent des opérations (vente, consommation, investissement...)</a:t>
            </a:r>
          </a:p>
          <a:p>
            <a:r>
              <a:rPr lang="fr-FR" sz="2800" dirty="0"/>
              <a:t>On peut mesurer son importance grâce à la balance des paiements, document comptable qui retrace l’ensemble des flux économiques (biens, services, capitaux...) entre un pays et le reste du monde au cours d’une année</a:t>
            </a:r>
          </a:p>
        </p:txBody>
      </p:sp>
    </p:spTree>
    <p:extLst>
      <p:ext uri="{BB962C8B-B14F-4D97-AF65-F5344CB8AC3E}">
        <p14:creationId xmlns:p14="http://schemas.microsoft.com/office/powerpoint/2010/main" val="1917505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98C14A-A3AA-A341-B50A-94C647773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II. l’activité économique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22EBE1-4691-864D-8107-1A760F3E5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083" y="2381370"/>
            <a:ext cx="11709454" cy="4211935"/>
          </a:xfrm>
        </p:spPr>
        <p:txBody>
          <a:bodyPr>
            <a:normAutofit/>
          </a:bodyPr>
          <a:lstStyle/>
          <a:p>
            <a:r>
              <a:rPr lang="fr-FR" sz="2400" dirty="0"/>
              <a:t>Différentes représentations du fonctionnement de l’économie</a:t>
            </a:r>
          </a:p>
          <a:p>
            <a:pPr lvl="1"/>
            <a:r>
              <a:rPr lang="fr-FR" sz="2000" dirty="0"/>
              <a:t>Un système de marché : rencontre entre offreurs et demandeurs (marché du travail, marché des biens et services, marché des capitaux...)</a:t>
            </a:r>
          </a:p>
          <a:p>
            <a:pPr lvl="1"/>
            <a:r>
              <a:rPr lang="fr-FR" sz="2000" dirty="0"/>
              <a:t>Un circuit économique : les différents agents sont reliés entre eux par des flux réels et des flux monétaires</a:t>
            </a:r>
          </a:p>
          <a:p>
            <a:r>
              <a:rPr lang="fr-FR" sz="2400" dirty="0"/>
              <a:t>Différents niveaux d’analyse</a:t>
            </a:r>
          </a:p>
          <a:p>
            <a:pPr lvl="1"/>
            <a:r>
              <a:rPr lang="fr-FR" sz="2000" dirty="0"/>
              <a:t>Démarche individualiste : analyse micro-économique</a:t>
            </a:r>
          </a:p>
          <a:p>
            <a:pPr lvl="1"/>
            <a:r>
              <a:rPr lang="fr-FR" sz="2000" dirty="0"/>
              <a:t>Démarche globale (holiste) : analyse macro-économique</a:t>
            </a:r>
          </a:p>
          <a:p>
            <a:pPr lvl="2"/>
            <a:r>
              <a:rPr lang="fr-FR" sz="2000" dirty="0"/>
              <a:t>+ démarche intermédiaire (méso-économique)</a:t>
            </a:r>
          </a:p>
        </p:txBody>
      </p:sp>
    </p:spTree>
    <p:extLst>
      <p:ext uri="{BB962C8B-B14F-4D97-AF65-F5344CB8AC3E}">
        <p14:creationId xmlns:p14="http://schemas.microsoft.com/office/powerpoint/2010/main" val="832546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276473DB-B608-7E45-8133-3B34DF4B9616}"/>
              </a:ext>
            </a:extLst>
          </p:cNvPr>
          <p:cNvCxnSpPr>
            <a:cxnSpLocks/>
            <a:stCxn id="4" idx="0"/>
            <a:endCxn id="6" idx="1"/>
          </p:cNvCxnSpPr>
          <p:nvPr/>
        </p:nvCxnSpPr>
        <p:spPr>
          <a:xfrm rot="5400000" flipH="1" flipV="1">
            <a:off x="5259038" y="-917210"/>
            <a:ext cx="1125516" cy="6750750"/>
          </a:xfrm>
          <a:prstGeom prst="curvedConnector3">
            <a:avLst>
              <a:gd name="adj1" fmla="val 143689"/>
            </a:avLst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re 1">
            <a:extLst>
              <a:ext uri="{FF2B5EF4-FFF2-40B4-BE49-F238E27FC236}">
                <a16:creationId xmlns:a16="http://schemas.microsoft.com/office/drawing/2014/main" id="{07BCA604-4B42-BE41-AE53-A18C95B99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414" y="272787"/>
            <a:ext cx="7729728" cy="1188720"/>
          </a:xfrm>
        </p:spPr>
        <p:txBody>
          <a:bodyPr/>
          <a:lstStyle/>
          <a:p>
            <a:r>
              <a:rPr lang="fr-FR" dirty="0"/>
              <a:t>A. Les grandes fonctions économiques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CA55D8BF-FE69-4B44-A4A9-86F42B5FB7A3}"/>
              </a:ext>
            </a:extLst>
          </p:cNvPr>
          <p:cNvSpPr/>
          <p:nvPr/>
        </p:nvSpPr>
        <p:spPr>
          <a:xfrm>
            <a:off x="786063" y="3020923"/>
            <a:ext cx="3320716" cy="179671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/>
              <a:t>PRODUCTION</a:t>
            </a:r>
          </a:p>
          <a:p>
            <a:pPr algn="ctr"/>
            <a:r>
              <a:rPr lang="fr-FR" dirty="0"/>
              <a:t>Fabrication de B&amp;S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F2310B6F-1D78-A949-A59C-FDB40D248E8E}"/>
              </a:ext>
            </a:extLst>
          </p:cNvPr>
          <p:cNvSpPr/>
          <p:nvPr/>
        </p:nvSpPr>
        <p:spPr>
          <a:xfrm>
            <a:off x="4908884" y="4817639"/>
            <a:ext cx="3994484" cy="193307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/>
              <a:t>CONSOMMATION</a:t>
            </a:r>
          </a:p>
          <a:p>
            <a:pPr algn="ctr"/>
            <a:r>
              <a:rPr lang="fr-FR" dirty="0"/>
              <a:t>Utilisation de B&amp;S pour satisfaire des besoins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658594CB-B674-B844-ADC1-E25EDECF8797}"/>
              </a:ext>
            </a:extLst>
          </p:cNvPr>
          <p:cNvSpPr/>
          <p:nvPr/>
        </p:nvSpPr>
        <p:spPr>
          <a:xfrm>
            <a:off x="8710863" y="1632284"/>
            <a:ext cx="3320716" cy="179671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/>
              <a:t>REPARTITION</a:t>
            </a:r>
          </a:p>
          <a:p>
            <a:pPr algn="ctr"/>
            <a:r>
              <a:rPr lang="fr-FR" dirty="0"/>
              <a:t>Distribution des revenus de la production</a:t>
            </a:r>
          </a:p>
        </p:txBody>
      </p:sp>
      <p:cxnSp>
        <p:nvCxnSpPr>
          <p:cNvPr id="16" name="Connecteur droit avec flèche 12">
            <a:extLst>
              <a:ext uri="{FF2B5EF4-FFF2-40B4-BE49-F238E27FC236}">
                <a16:creationId xmlns:a16="http://schemas.microsoft.com/office/drawing/2014/main" id="{3D01EBE5-02AF-C547-AF7C-B4298404446D}"/>
              </a:ext>
            </a:extLst>
          </p:cNvPr>
          <p:cNvCxnSpPr>
            <a:cxnSpLocks/>
            <a:stCxn id="5" idx="2"/>
            <a:endCxn id="4" idx="4"/>
          </p:cNvCxnSpPr>
          <p:nvPr/>
        </p:nvCxnSpPr>
        <p:spPr>
          <a:xfrm rot="10800000">
            <a:off x="2446422" y="4817640"/>
            <a:ext cx="2462463" cy="966537"/>
          </a:xfrm>
          <a:prstGeom prst="curvedConnector2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2">
            <a:extLst>
              <a:ext uri="{FF2B5EF4-FFF2-40B4-BE49-F238E27FC236}">
                <a16:creationId xmlns:a16="http://schemas.microsoft.com/office/drawing/2014/main" id="{A3FED2F1-CE27-004A-BFC0-64D7C723D0A4}"/>
              </a:ext>
            </a:extLst>
          </p:cNvPr>
          <p:cNvCxnSpPr>
            <a:cxnSpLocks/>
            <a:stCxn id="6" idx="4"/>
            <a:endCxn id="5" idx="6"/>
          </p:cNvCxnSpPr>
          <p:nvPr/>
        </p:nvCxnSpPr>
        <p:spPr>
          <a:xfrm rot="5400000">
            <a:off x="8459707" y="3872662"/>
            <a:ext cx="2355176" cy="1467853"/>
          </a:xfrm>
          <a:prstGeom prst="curvedConnector2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270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2CA5DA-A8BF-F24D-B4A1-3AA66A138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production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DEA2C5-CA7B-314C-ABC3-11EB0FDE3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125" y="2429496"/>
            <a:ext cx="11436738" cy="4067557"/>
          </a:xfrm>
        </p:spPr>
        <p:txBody>
          <a:bodyPr>
            <a:normAutofit/>
          </a:bodyPr>
          <a:lstStyle/>
          <a:p>
            <a:r>
              <a:rPr lang="fr-FR" sz="2400" dirty="0"/>
              <a:t>Ensemble des activités qui transforment des matières premières et composants en produits vendus aux clients</a:t>
            </a:r>
          </a:p>
          <a:p>
            <a:r>
              <a:rPr lang="fr-FR" sz="2400" dirty="0"/>
              <a:t>Différentes étapes :</a:t>
            </a:r>
          </a:p>
          <a:p>
            <a:pPr lvl="1"/>
            <a:r>
              <a:rPr lang="fr-FR" sz="2000" dirty="0"/>
              <a:t>Conception</a:t>
            </a:r>
          </a:p>
          <a:p>
            <a:pPr lvl="1"/>
            <a:r>
              <a:rPr lang="fr-FR" sz="2000" dirty="0"/>
              <a:t>Organisation fabrication</a:t>
            </a:r>
          </a:p>
          <a:p>
            <a:pPr lvl="1"/>
            <a:r>
              <a:rPr lang="fr-FR" sz="2000" dirty="0"/>
              <a:t>Fabrication du produit</a:t>
            </a:r>
          </a:p>
        </p:txBody>
      </p:sp>
    </p:spTree>
    <p:extLst>
      <p:ext uri="{BB962C8B-B14F-4D97-AF65-F5344CB8AC3E}">
        <p14:creationId xmlns:p14="http://schemas.microsoft.com/office/powerpoint/2010/main" val="858654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7292BB-7502-A54C-9922-09580A68B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répartition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874A19-6773-5340-BC6B-E5E67E63F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78" y="2461581"/>
            <a:ext cx="11389895" cy="4019430"/>
          </a:xfrm>
        </p:spPr>
        <p:txBody>
          <a:bodyPr>
            <a:normAutofit fontScale="92500" lnSpcReduction="10000"/>
          </a:bodyPr>
          <a:lstStyle/>
          <a:p>
            <a:r>
              <a:rPr lang="fr-FR" sz="2400" dirty="0"/>
              <a:t>Distribution des revenus de la production + redistribution</a:t>
            </a:r>
          </a:p>
          <a:p>
            <a:r>
              <a:rPr lang="fr-FR" sz="2400" dirty="0"/>
              <a:t>Les ménages perçoivent des revenus du travail (salaires...) ou du capital (dividendes, loyers...)</a:t>
            </a:r>
          </a:p>
          <a:p>
            <a:r>
              <a:rPr lang="fr-FR" sz="2400" dirty="0"/>
              <a:t>Les administrations publiques (APU) sont chargées de la redistribution des richesses : prélever une partie des revenus primaires des agents éco. Pour les transférer vers des agents selon des considérations sociales</a:t>
            </a:r>
          </a:p>
          <a:p>
            <a:pPr lvl="1"/>
            <a:r>
              <a:rPr lang="fr-FR" sz="2000" dirty="0"/>
              <a:t>Principaux prélèvements obligatoires : impôts (revenu, sociétés, taxe foncière...) et cotisations sociales (CSG...)</a:t>
            </a:r>
          </a:p>
          <a:p>
            <a:pPr lvl="1"/>
            <a:r>
              <a:rPr lang="fr-FR" sz="2000" dirty="0"/>
              <a:t>Principaux transferts : prestations sociales (allocations...), services collectifs</a:t>
            </a:r>
          </a:p>
          <a:p>
            <a:r>
              <a:rPr lang="fr-FR" sz="2400" dirty="0"/>
              <a:t>Objectifs : </a:t>
            </a:r>
          </a:p>
          <a:p>
            <a:pPr lvl="1"/>
            <a:r>
              <a:rPr lang="fr-FR" sz="2000" dirty="0"/>
              <a:t>Lutter contre les inégalités (logique de solidarité / d’assistance)</a:t>
            </a:r>
          </a:p>
          <a:p>
            <a:pPr lvl="1"/>
            <a:r>
              <a:rPr lang="fr-FR" sz="2000" dirty="0"/>
              <a:t>Protection contre les risques sociaux (logique d’assurance)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175352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EA9D65-28CB-7646-B7E5-35C3F33BC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consommation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BB3C5E-B9CB-3240-99AD-B4D3D1C0B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420" y="2541791"/>
            <a:ext cx="11468822" cy="4099641"/>
          </a:xfrm>
        </p:spPr>
        <p:txBody>
          <a:bodyPr>
            <a:normAutofit/>
          </a:bodyPr>
          <a:lstStyle/>
          <a:p>
            <a:r>
              <a:rPr lang="fr-FR" sz="2400" dirty="0"/>
              <a:t>C’est le fait d’utiliser des B&amp;S pour satisfaire des besoins</a:t>
            </a:r>
          </a:p>
          <a:p>
            <a:r>
              <a:rPr lang="fr-FR" sz="2400" dirty="0"/>
              <a:t>Le revenu tiré de la production peut être consommé (utilisation immédiate) ou épargné (utilisation future)</a:t>
            </a:r>
          </a:p>
        </p:txBody>
      </p:sp>
    </p:spTree>
    <p:extLst>
      <p:ext uri="{BB962C8B-B14F-4D97-AF65-F5344CB8AC3E}">
        <p14:creationId xmlns:p14="http://schemas.microsoft.com/office/powerpoint/2010/main" val="21303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2E7A97-B0B1-7E47-87F4-4C03BF86A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B. Le circuit économique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ECE1AB-1EAC-7142-AF38-DAE8C58E8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252" y="2509707"/>
            <a:ext cx="11725495" cy="4147767"/>
          </a:xfrm>
        </p:spPr>
        <p:txBody>
          <a:bodyPr>
            <a:normAutofit/>
          </a:bodyPr>
          <a:lstStyle/>
          <a:p>
            <a:r>
              <a:rPr lang="fr-FR" sz="2400" dirty="0"/>
              <a:t>Représentation simplifiée de l’économie</a:t>
            </a:r>
          </a:p>
          <a:p>
            <a:r>
              <a:rPr lang="fr-FR" sz="2400" dirty="0"/>
              <a:t>Permet de mettre en évidence les relations entre les différents acteurs économiques</a:t>
            </a:r>
          </a:p>
          <a:p>
            <a:r>
              <a:rPr lang="fr-FR" sz="2400" dirty="0"/>
              <a:t>Modèle qui sert de base à l’analyse macro-économique</a:t>
            </a:r>
          </a:p>
        </p:txBody>
      </p:sp>
    </p:spTree>
    <p:extLst>
      <p:ext uri="{BB962C8B-B14F-4D97-AF65-F5344CB8AC3E}">
        <p14:creationId xmlns:p14="http://schemas.microsoft.com/office/powerpoint/2010/main" val="2730117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78F14F-4F3F-0444-A13F-2E38FA297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91746C-4789-094C-8DCD-CAEF005DE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996" y="2498897"/>
            <a:ext cx="11107178" cy="3961538"/>
          </a:xfrm>
        </p:spPr>
        <p:txBody>
          <a:bodyPr>
            <a:normAutofit/>
          </a:bodyPr>
          <a:lstStyle/>
          <a:p>
            <a:r>
              <a:rPr lang="fr-FR" sz="2400" dirty="0"/>
              <a:t>L’étude des problèmes économiques suppose une bonne connaissance des acteurs + des grandes opérations économiques</a:t>
            </a:r>
          </a:p>
        </p:txBody>
      </p:sp>
    </p:spTree>
    <p:extLst>
      <p:ext uri="{BB962C8B-B14F-4D97-AF65-F5344CB8AC3E}">
        <p14:creationId xmlns:p14="http://schemas.microsoft.com/office/powerpoint/2010/main" val="2915351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2F485BC-FBF3-494F-AF20-51F1EAD61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778" y="261352"/>
            <a:ext cx="8356443" cy="6335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168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4110F0-2349-D049-A49A-EFA052B8B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I. Les principaux acteurs économiques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F60F25-3C8F-BA47-BC71-5B14BCEED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727" y="2459139"/>
            <a:ext cx="11425230" cy="4120565"/>
          </a:xfrm>
        </p:spPr>
        <p:txBody>
          <a:bodyPr>
            <a:normAutofit/>
          </a:bodyPr>
          <a:lstStyle/>
          <a:p>
            <a:r>
              <a:rPr lang="fr-FR" sz="2800" dirty="0"/>
              <a:t>5 + 1 types d’acteurs économiques :</a:t>
            </a:r>
          </a:p>
          <a:p>
            <a:pPr lvl="1"/>
            <a:r>
              <a:rPr lang="fr-FR" sz="2400" dirty="0"/>
              <a:t>Les ménages</a:t>
            </a:r>
          </a:p>
          <a:p>
            <a:pPr lvl="1"/>
            <a:r>
              <a:rPr lang="fr-FR" sz="2400" dirty="0"/>
              <a:t>Les entreprises</a:t>
            </a:r>
          </a:p>
          <a:p>
            <a:pPr lvl="1"/>
            <a:r>
              <a:rPr lang="fr-FR" sz="2400" dirty="0"/>
              <a:t>Les sociétés financières</a:t>
            </a:r>
          </a:p>
          <a:p>
            <a:pPr lvl="1"/>
            <a:r>
              <a:rPr lang="fr-FR" sz="2400" dirty="0"/>
              <a:t>Les ISBLSM</a:t>
            </a:r>
          </a:p>
          <a:p>
            <a:pPr lvl="1"/>
            <a:r>
              <a:rPr lang="fr-FR" sz="2400" dirty="0"/>
              <a:t>Les administrations publiques</a:t>
            </a:r>
          </a:p>
          <a:p>
            <a:pPr lvl="1"/>
            <a:endParaRPr lang="fr-FR" sz="2400" dirty="0"/>
          </a:p>
          <a:p>
            <a:pPr lvl="1"/>
            <a:r>
              <a:rPr lang="fr-FR" sz="2400" dirty="0"/>
              <a:t>L’extérieur / le reste du monde</a:t>
            </a:r>
          </a:p>
        </p:txBody>
      </p:sp>
    </p:spTree>
    <p:extLst>
      <p:ext uri="{BB962C8B-B14F-4D97-AF65-F5344CB8AC3E}">
        <p14:creationId xmlns:p14="http://schemas.microsoft.com/office/powerpoint/2010/main" val="3196335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0C4CBC-C6C7-494E-A5C2-EBE200463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A. Les ménages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0D1448-AC1B-6F45-B97F-62D7B221F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848" y="2479018"/>
            <a:ext cx="11385473" cy="4060930"/>
          </a:xfrm>
        </p:spPr>
        <p:txBody>
          <a:bodyPr>
            <a:normAutofit/>
          </a:bodyPr>
          <a:lstStyle/>
          <a:p>
            <a:r>
              <a:rPr lang="fr-FR" sz="2800" dirty="0"/>
              <a:t>Ensemble de personnes vivant sous le même toit (familles, couples, colocataires, célibataires...)</a:t>
            </a:r>
          </a:p>
          <a:p>
            <a:r>
              <a:rPr lang="fr-FR" sz="2800" dirty="0"/>
              <a:t>30 millions de ménages en 2020 (leur nombre ↗︎ mais leur taille ↘︎)</a:t>
            </a:r>
          </a:p>
          <a:p>
            <a:r>
              <a:rPr lang="fr-FR" sz="2800" dirty="0"/>
              <a:t>La fonction principale des ménages est la consommation</a:t>
            </a:r>
          </a:p>
          <a:p>
            <a:r>
              <a:rPr lang="fr-FR" sz="2800" dirty="0"/>
              <a:t>Tirent leurs revenus du travail (salarié ou non) ou du capital + des transferts</a:t>
            </a:r>
          </a:p>
        </p:txBody>
      </p:sp>
    </p:spTree>
    <p:extLst>
      <p:ext uri="{BB962C8B-B14F-4D97-AF65-F5344CB8AC3E}">
        <p14:creationId xmlns:p14="http://schemas.microsoft.com/office/powerpoint/2010/main" val="323449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0F334AF3-26AA-3044-AF02-23E4BEB254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0028" y="183458"/>
            <a:ext cx="9531944" cy="6575152"/>
          </a:xfrm>
        </p:spPr>
      </p:pic>
    </p:spTree>
    <p:extLst>
      <p:ext uri="{BB962C8B-B14F-4D97-AF65-F5344CB8AC3E}">
        <p14:creationId xmlns:p14="http://schemas.microsoft.com/office/powerpoint/2010/main" val="2459795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133247-A314-9148-B4A9-EBD113FFD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B. Les entreprises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B2F9F4-13BB-E34F-A2FF-70CD3C2FE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336" y="2459140"/>
            <a:ext cx="11365594" cy="4100686"/>
          </a:xfrm>
        </p:spPr>
        <p:txBody>
          <a:bodyPr>
            <a:normAutofit/>
          </a:bodyPr>
          <a:lstStyle/>
          <a:p>
            <a:r>
              <a:rPr lang="fr-FR" sz="2800" dirty="0"/>
              <a:t>Les entreprises ont pour fonction principale la production et la vente de biens et de services marchands</a:t>
            </a:r>
          </a:p>
          <a:p>
            <a:r>
              <a:rPr lang="fr-FR" sz="2800" dirty="0"/>
              <a:t>Peuvent être classées selon différents critères : taille, CA, statut juridique, secteur d’activité...</a:t>
            </a:r>
          </a:p>
          <a:p>
            <a:r>
              <a:rPr lang="fr-FR" sz="2800" dirty="0"/>
              <a:t>3 secteurs : primaire (agricole), secondaire (industriel), tertiaire (les autres : services)</a:t>
            </a:r>
          </a:p>
        </p:txBody>
      </p:sp>
    </p:spTree>
    <p:extLst>
      <p:ext uri="{BB962C8B-B14F-4D97-AF65-F5344CB8AC3E}">
        <p14:creationId xmlns:p14="http://schemas.microsoft.com/office/powerpoint/2010/main" val="342303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C31EA8-2E2C-5B4B-BFD6-0D52F8F48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701" y="327017"/>
            <a:ext cx="11604134" cy="6212931"/>
          </a:xfrm>
        </p:spPr>
        <p:txBody>
          <a:bodyPr>
            <a:normAutofit/>
          </a:bodyPr>
          <a:lstStyle/>
          <a:p>
            <a:r>
              <a:rPr lang="fr-FR" sz="2400" dirty="0"/>
              <a:t>Classification des entreprises selon le caractère lucratif ou non de leurs activités</a:t>
            </a:r>
          </a:p>
          <a:p>
            <a:pPr lvl="1"/>
            <a:r>
              <a:rPr lang="fr-FR" sz="2000" dirty="0"/>
              <a:t>Distinction entre les entreprises à but lucratif et l’économie sociale et solidaire (ESS)</a:t>
            </a:r>
          </a:p>
          <a:p>
            <a:pPr lvl="1"/>
            <a:r>
              <a:rPr lang="fr-FR" sz="2000" dirty="0"/>
              <a:t>L’ESS regroupe des associations, fondations, coopératives et mutuelles</a:t>
            </a:r>
          </a:p>
          <a:p>
            <a:endParaRPr lang="fr-FR" sz="2400" dirty="0"/>
          </a:p>
          <a:p>
            <a:r>
              <a:rPr lang="fr-FR" sz="2400" dirty="0"/>
              <a:t>Le caractère non lucratif implique que :</a:t>
            </a:r>
          </a:p>
          <a:p>
            <a:pPr lvl="1"/>
            <a:r>
              <a:rPr lang="fr-FR" sz="2000" dirty="0"/>
              <a:t>Les associés ne sont pas rémunérés en fonction de leur apport en capital</a:t>
            </a:r>
          </a:p>
          <a:p>
            <a:pPr lvl="1"/>
            <a:r>
              <a:rPr lang="fr-FR" sz="2000" dirty="0"/>
              <a:t>L’organisation adopte un fonctionnement démocratique (un sociétaire = une voix)</a:t>
            </a:r>
          </a:p>
          <a:p>
            <a:pPr lvl="1"/>
            <a:endParaRPr lang="fr-FR" sz="2000" dirty="0"/>
          </a:p>
          <a:p>
            <a:r>
              <a:rPr lang="fr-FR" sz="2400" dirty="0"/>
              <a:t>Attention : ne pas confondre absence de but lucratif et absence de rentabilité</a:t>
            </a:r>
          </a:p>
          <a:p>
            <a:r>
              <a:rPr lang="fr-FR" sz="2400" dirty="0"/>
              <a:t>En 2022, l’ESS regroupe 14% des salariés (2,4 millions de pers.). 200 000 entreprises font partie de ce secteur</a:t>
            </a:r>
          </a:p>
        </p:txBody>
      </p:sp>
    </p:spTree>
    <p:extLst>
      <p:ext uri="{BB962C8B-B14F-4D97-AF65-F5344CB8AC3E}">
        <p14:creationId xmlns:p14="http://schemas.microsoft.com/office/powerpoint/2010/main" val="3675646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F5DDD8-49DA-3B46-A2AC-7246BC9D0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C. Les institutions financières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533B47-D348-FB4B-8668-F359BE431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309" y="2498896"/>
            <a:ext cx="11703525" cy="4180200"/>
          </a:xfrm>
        </p:spPr>
        <p:txBody>
          <a:bodyPr>
            <a:normAutofit/>
          </a:bodyPr>
          <a:lstStyle/>
          <a:p>
            <a:r>
              <a:rPr lang="fr-FR" sz="2800" dirty="0"/>
              <a:t>Forme particulière d’entreprise (banques + assurances)</a:t>
            </a:r>
          </a:p>
          <a:p>
            <a:r>
              <a:rPr lang="fr-FR" sz="2800" dirty="0"/>
              <a:t>Rôle : intermédiation financière (banques) </a:t>
            </a:r>
            <a:r>
              <a:rPr lang="fr-FR" sz="2800" dirty="0">
                <a:sym typeface="Wingdings" pitchFamily="2" charset="2"/>
              </a:rPr>
              <a:t> mettent en liens des agents à capacité de financement et d’autres à besoin de financement</a:t>
            </a:r>
          </a:p>
          <a:p>
            <a:r>
              <a:rPr lang="fr-FR" sz="2800" dirty="0">
                <a:sym typeface="Wingdings" pitchFamily="2" charset="2"/>
              </a:rPr>
              <a:t>Les sociétés d’assurance indemnisent les assurés victimes d’un sinistre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149668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504E6A-3D2C-AD43-A2BE-A86BEB586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D. Les ISBLSM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4D3863-7331-1D4D-A123-1DAEA7BB2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971" y="2419383"/>
            <a:ext cx="11464986" cy="4239834"/>
          </a:xfrm>
        </p:spPr>
        <p:txBody>
          <a:bodyPr>
            <a:normAutofit/>
          </a:bodyPr>
          <a:lstStyle/>
          <a:p>
            <a:r>
              <a:rPr lang="fr-FR" sz="2800" dirty="0"/>
              <a:t>ISBLSM = Institutions Sans But Lucratif au Service des Ménages</a:t>
            </a:r>
          </a:p>
          <a:p>
            <a:r>
              <a:rPr lang="fr-FR" sz="2800" dirty="0"/>
              <a:t>Elles ont pour objectif de produire des B&amp;S non marchands au profit des ménages</a:t>
            </a:r>
          </a:p>
          <a:p>
            <a:r>
              <a:rPr lang="fr-FR" sz="2800" dirty="0"/>
              <a:t>Ressources principales : contributions volontaires (= adhésions, dons...) en espèces ou en nature de la part des ménages, versements provenant des administrations publiques (= subventions)</a:t>
            </a:r>
          </a:p>
          <a:p>
            <a:r>
              <a:rPr lang="fr-FR" sz="2800" dirty="0"/>
              <a:t>Exemples : associations, syndicats, ONG, mutuelles, fondations...</a:t>
            </a:r>
          </a:p>
        </p:txBody>
      </p:sp>
    </p:spTree>
    <p:extLst>
      <p:ext uri="{BB962C8B-B14F-4D97-AF65-F5344CB8AC3E}">
        <p14:creationId xmlns:p14="http://schemas.microsoft.com/office/powerpoint/2010/main" val="2989326014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Colis</Template>
  <TotalTime>619</TotalTime>
  <Words>822</Words>
  <Application>Microsoft Macintosh PowerPoint</Application>
  <PresentationFormat>Grand écran</PresentationFormat>
  <Paragraphs>88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3" baseType="lpstr">
      <vt:lpstr>Arial</vt:lpstr>
      <vt:lpstr>Gill Sans MT</vt:lpstr>
      <vt:lpstr>Colis</vt:lpstr>
      <vt:lpstr>Les acteurs et les fonctions économiques</vt:lpstr>
      <vt:lpstr>intro</vt:lpstr>
      <vt:lpstr>I. Les principaux acteurs économiques</vt:lpstr>
      <vt:lpstr>A. Les ménages</vt:lpstr>
      <vt:lpstr>Présentation PowerPoint</vt:lpstr>
      <vt:lpstr>B. Les entreprises</vt:lpstr>
      <vt:lpstr>Présentation PowerPoint</vt:lpstr>
      <vt:lpstr>C. Les institutions financières</vt:lpstr>
      <vt:lpstr>D. Les ISBLSM</vt:lpstr>
      <vt:lpstr>E. Les administrations publiques</vt:lpstr>
      <vt:lpstr>Présentation PowerPoint</vt:lpstr>
      <vt:lpstr>Présentation PowerPoint</vt:lpstr>
      <vt:lpstr>F. Le reste du monde </vt:lpstr>
      <vt:lpstr>II. l’activité économique</vt:lpstr>
      <vt:lpstr>A. Les grandes fonctions économiques</vt:lpstr>
      <vt:lpstr>La production</vt:lpstr>
      <vt:lpstr>La répartition</vt:lpstr>
      <vt:lpstr>La consommation</vt:lpstr>
      <vt:lpstr>B. Le circuit économique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28</cp:revision>
  <dcterms:created xsi:type="dcterms:W3CDTF">2024-04-08T13:06:03Z</dcterms:created>
  <dcterms:modified xsi:type="dcterms:W3CDTF">2024-04-29T19:15:10Z</dcterms:modified>
</cp:coreProperties>
</file>