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62" r:id="rId2"/>
    <p:sldId id="258" r:id="rId3"/>
    <p:sldId id="257" r:id="rId4"/>
    <p:sldId id="259" r:id="rId5"/>
    <p:sldId id="263" r:id="rId6"/>
    <p:sldId id="264" r:id="rId7"/>
    <p:sldId id="261" r:id="rId8"/>
    <p:sldId id="265" r:id="rId9"/>
    <p:sldId id="266" r:id="rId10"/>
    <p:sldId id="267" r:id="rId11"/>
    <p:sldId id="302" r:id="rId12"/>
    <p:sldId id="303" r:id="rId13"/>
    <p:sldId id="304" r:id="rId14"/>
    <p:sldId id="305" r:id="rId15"/>
    <p:sldId id="268" r:id="rId16"/>
    <p:sldId id="275" r:id="rId17"/>
    <p:sldId id="306" r:id="rId18"/>
    <p:sldId id="307" r:id="rId19"/>
    <p:sldId id="308" r:id="rId20"/>
    <p:sldId id="269" r:id="rId21"/>
    <p:sldId id="270" r:id="rId22"/>
    <p:sldId id="276" r:id="rId23"/>
    <p:sldId id="277" r:id="rId24"/>
    <p:sldId id="271" r:id="rId25"/>
    <p:sldId id="272" r:id="rId26"/>
    <p:sldId id="273" r:id="rId27"/>
    <p:sldId id="27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87"/>
    <p:restoredTop sz="95296"/>
  </p:normalViewPr>
  <p:slideViewPr>
    <p:cSldViewPr snapToGrid="0" snapToObjects="1">
      <p:cViewPr varScale="1">
        <p:scale>
          <a:sx n="68" d="100"/>
          <a:sy n="68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09224-D49D-7B45-A5E5-1540CEE2D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principaux mécanismes économiques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647FF-0EAA-3846-BCBD-E37C5DE80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Chapitre 3</a:t>
            </a:r>
          </a:p>
        </p:txBody>
      </p:sp>
    </p:spTree>
    <p:extLst>
      <p:ext uri="{BB962C8B-B14F-4D97-AF65-F5344CB8AC3E}">
        <p14:creationId xmlns:p14="http://schemas.microsoft.com/office/powerpoint/2010/main" val="329808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5B8DB-E424-084E-B43B-E39C3ED8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B. Pollution et réchauffement climatique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2E97D1-4A04-6144-A1ED-E883A675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49" y="2572729"/>
            <a:ext cx="11484865" cy="3909714"/>
          </a:xfrm>
        </p:spPr>
        <p:txBody>
          <a:bodyPr>
            <a:normAutofit/>
          </a:bodyPr>
          <a:lstStyle/>
          <a:p>
            <a:r>
              <a:rPr lang="fr-FR" sz="2400" dirty="0"/>
              <a:t>La production entraîne de la pollution, qui peut avoir des effets sur la santé (↗︎ des maladies, ↘︎ de l’espérance de vie), la biodiversité...</a:t>
            </a:r>
          </a:p>
          <a:p>
            <a:r>
              <a:rPr lang="fr-FR" sz="2400" dirty="0"/>
              <a:t>La production engendre des rejets de GES </a:t>
            </a:r>
            <a:r>
              <a:rPr lang="fr-FR" sz="2400" dirty="0">
                <a:sym typeface="Wingdings" pitchFamily="2" charset="2"/>
              </a:rPr>
              <a:t> réchauffement climatique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418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B981B-9E03-4D24-B960-C93BC2E4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La mesure du développement et du bien-être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FAC83-FBE2-4A79-B2F1-A5226313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2402374"/>
            <a:ext cx="11531998" cy="4234096"/>
          </a:xfrm>
        </p:spPr>
        <p:txBody>
          <a:bodyPr>
            <a:normAutofit/>
          </a:bodyPr>
          <a:lstStyle/>
          <a:p>
            <a:r>
              <a:rPr lang="fr-FR" sz="2400" dirty="0"/>
              <a:t>Nécessité de faire la différence entre </a:t>
            </a:r>
            <a:r>
              <a:rPr lang="fr-FR" sz="2400" b="1" dirty="0"/>
              <a:t>croissance</a:t>
            </a:r>
            <a:r>
              <a:rPr lang="fr-FR" sz="2400" dirty="0"/>
              <a:t> et </a:t>
            </a:r>
            <a:r>
              <a:rPr lang="fr-FR" sz="2400" b="1" dirty="0"/>
              <a:t>développement </a:t>
            </a:r>
            <a:r>
              <a:rPr lang="fr-FR" sz="2400" dirty="0"/>
              <a:t>: notion quantitative (croissance) vs qualitative (développement)</a:t>
            </a:r>
          </a:p>
          <a:p>
            <a:r>
              <a:rPr lang="fr-FR" sz="2400" b="1" dirty="0"/>
              <a:t>Développement</a:t>
            </a:r>
            <a:r>
              <a:rPr lang="fr-FR" sz="2400" dirty="0"/>
              <a:t> : ensemble des changements au sein d’une population qui la rendent apte à faire croître son produit global</a:t>
            </a:r>
          </a:p>
          <a:p>
            <a:r>
              <a:rPr lang="fr-FR" sz="2400" dirty="0"/>
              <a:t>La croissance est une condition préalable au développement : amélioration des conditions de vie, de santé, d’éducation</a:t>
            </a:r>
          </a:p>
          <a:p>
            <a:r>
              <a:rPr lang="fr-FR" sz="2400" dirty="0"/>
              <a:t>… mais n’est pas suffisante : elle n’empêche pas les inégalités, la dégradation des conditions de vie…</a:t>
            </a:r>
          </a:p>
        </p:txBody>
      </p:sp>
    </p:spTree>
    <p:extLst>
      <p:ext uri="{BB962C8B-B14F-4D97-AF65-F5344CB8AC3E}">
        <p14:creationId xmlns:p14="http://schemas.microsoft.com/office/powerpoint/2010/main" val="250301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86DC1-39BB-4A31-8D20-18E70ED7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A. Les effets de la croissance sur le développement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4ACD1-D56E-4240-880B-4A28D83C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14" y="2440081"/>
            <a:ext cx="11720534" cy="4149255"/>
          </a:xfrm>
        </p:spPr>
        <p:txBody>
          <a:bodyPr>
            <a:normAutofit/>
          </a:bodyPr>
          <a:lstStyle/>
          <a:p>
            <a:r>
              <a:rPr lang="fr-FR" sz="2800" dirty="0"/>
              <a:t>Deux types d’effets :</a:t>
            </a:r>
          </a:p>
          <a:p>
            <a:pPr lvl="1"/>
            <a:r>
              <a:rPr lang="fr-FR" sz="2400" dirty="0"/>
              <a:t>Economiques : la croissance réduit la pauvreté monétaire et transforme la structure des emplois (tertiarisation de l’économie)</a:t>
            </a:r>
          </a:p>
          <a:p>
            <a:pPr lvl="1"/>
            <a:r>
              <a:rPr lang="fr-FR" sz="2400" dirty="0"/>
              <a:t>Sociaux : la croissance transforme les conditions de vie : consommation, éducation, santé… mais peut également creuser les inégalités lorsque ses effets ne profitent qu’à une élite</a:t>
            </a:r>
          </a:p>
        </p:txBody>
      </p:sp>
    </p:spTree>
    <p:extLst>
      <p:ext uri="{BB962C8B-B14F-4D97-AF65-F5344CB8AC3E}">
        <p14:creationId xmlns:p14="http://schemas.microsoft.com/office/powerpoint/2010/main" val="34686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C695A-4D8E-4E42-8E19-281B31EAA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B. La mesure du développement et du bien-être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3500FD-5A1F-4A5B-BBA1-FABF1B1F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2638044"/>
            <a:ext cx="11840065" cy="3951292"/>
          </a:xfrm>
        </p:spPr>
        <p:txBody>
          <a:bodyPr>
            <a:normAutofit/>
          </a:bodyPr>
          <a:lstStyle/>
          <a:p>
            <a:r>
              <a:rPr lang="fr-FR" sz="2400" dirty="0"/>
              <a:t>L’indicateur principal utilisé pour mesurer le développement d’un pays est l’IDH : Indice de Développement Humain</a:t>
            </a:r>
          </a:p>
          <a:p>
            <a:r>
              <a:rPr lang="fr-FR" sz="2400" dirty="0"/>
              <a:t>Il est construit autour de 3 dimensions : la santé, l’éducation, le niveau de vie</a:t>
            </a:r>
          </a:p>
        </p:txBody>
      </p:sp>
    </p:spTree>
    <p:extLst>
      <p:ext uri="{BB962C8B-B14F-4D97-AF65-F5344CB8AC3E}">
        <p14:creationId xmlns:p14="http://schemas.microsoft.com/office/powerpoint/2010/main" val="11919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1B776AA6-970F-4B00-BF5C-1C26C11EF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68" y="698250"/>
            <a:ext cx="11803263" cy="5461499"/>
          </a:xfrm>
        </p:spPr>
      </p:pic>
    </p:spTree>
    <p:extLst>
      <p:ext uri="{BB962C8B-B14F-4D97-AF65-F5344CB8AC3E}">
        <p14:creationId xmlns:p14="http://schemas.microsoft.com/office/powerpoint/2010/main" val="153321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FB33D-C5F9-D141-A95E-49DC83E7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redistribution</a:t>
            </a:r>
          </a:p>
        </p:txBody>
      </p:sp>
    </p:spTree>
    <p:extLst>
      <p:ext uri="{BB962C8B-B14F-4D97-AF65-F5344CB8AC3E}">
        <p14:creationId xmlns:p14="http://schemas.microsoft.com/office/powerpoint/2010/main" val="3615260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8FD98B-3EE5-7646-BF4B-F4FA4ABEA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57" y="1386760"/>
            <a:ext cx="11035686" cy="5350924"/>
          </a:xfrm>
        </p:spPr>
        <p:txBody>
          <a:bodyPr>
            <a:normAutofit/>
          </a:bodyPr>
          <a:lstStyle/>
          <a:p>
            <a:r>
              <a:rPr lang="fr-FR" sz="2400" dirty="0"/>
              <a:t>L’augmentation de la production entraîne une augmentation des revenus</a:t>
            </a:r>
          </a:p>
          <a:p>
            <a:r>
              <a:rPr lang="fr-FR" sz="2400" dirty="0"/>
              <a:t>Le partage des richesses est une question centrale au sein de la société</a:t>
            </a:r>
          </a:p>
          <a:p>
            <a:r>
              <a:rPr lang="fr-FR" sz="2400" dirty="0"/>
              <a:t>Dans un objectif de justice sociale, et pour favoriser la cohésion sociale, les pouvoirs publics vont chercher à réduire les inégalités</a:t>
            </a:r>
          </a:p>
        </p:txBody>
      </p:sp>
    </p:spTree>
    <p:extLst>
      <p:ext uri="{BB962C8B-B14F-4D97-AF65-F5344CB8AC3E}">
        <p14:creationId xmlns:p14="http://schemas.microsoft.com/office/powerpoint/2010/main" val="92834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0F269-BD69-4403-96AC-9AE532BF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Les inégalités en France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F009F2-8AA6-4C03-9E5A-4CC760AE6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8" y="2554664"/>
            <a:ext cx="11085922" cy="3676454"/>
          </a:xfrm>
        </p:spPr>
        <p:txBody>
          <a:bodyPr>
            <a:normAutofit/>
          </a:bodyPr>
          <a:lstStyle/>
          <a:p>
            <a:r>
              <a:rPr lang="fr-FR" sz="2400" dirty="0"/>
              <a:t>Les sociétés occidentales sont égalitaires en droit, mais des inégalités perdurent entre leurs membres.</a:t>
            </a:r>
          </a:p>
          <a:p>
            <a:r>
              <a:rPr lang="fr-FR" sz="2400" dirty="0"/>
              <a:t>Inégalités : différences entre individus/groupes qui se traduisent en terme d’avantage / de désavantage dans l’accès à des ressources rares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3655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3678A0-D219-4641-A86A-968661E1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A. La mesure des inégalités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A80EE-2AF7-4F1F-AFEF-0B9DB9783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76" y="2449508"/>
            <a:ext cx="11418877" cy="4309511"/>
          </a:xfrm>
        </p:spPr>
        <p:txBody>
          <a:bodyPr>
            <a:normAutofit/>
          </a:bodyPr>
          <a:lstStyle/>
          <a:p>
            <a:r>
              <a:rPr lang="fr-FR" sz="2400" dirty="0"/>
              <a:t>Différents outils sont utilisés pour mesurer les inégalités : les déciles, la courbe de Lorenz, le coefficient de Gini</a:t>
            </a:r>
          </a:p>
          <a:p>
            <a:r>
              <a:rPr lang="fr-FR" sz="2400" dirty="0"/>
              <a:t>Les quantiles sont un moyen de découper une population en un certain nombre de groupes de taille similaire : en 4 groupes pour les quartiles, en dix groupes pour les déciles par exemple</a:t>
            </a:r>
          </a:p>
        </p:txBody>
      </p:sp>
    </p:spTree>
    <p:extLst>
      <p:ext uri="{BB962C8B-B14F-4D97-AF65-F5344CB8AC3E}">
        <p14:creationId xmlns:p14="http://schemas.microsoft.com/office/powerpoint/2010/main" val="3192922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0735-928F-408A-9010-4A84D507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B. Les principales inégalités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27885-81A5-45A2-9BC8-38F5E3C91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2347274"/>
            <a:ext cx="11538408" cy="4298623"/>
          </a:xfrm>
        </p:spPr>
        <p:txBody>
          <a:bodyPr>
            <a:normAutofit/>
          </a:bodyPr>
          <a:lstStyle/>
          <a:p>
            <a:r>
              <a:rPr lang="fr-FR" sz="2400" dirty="0"/>
              <a:t>Les inégalités les plus apparentes sont les inégalités économiques : elles peuvent être liées aux revenus ou aux patrimoines</a:t>
            </a:r>
          </a:p>
          <a:p>
            <a:r>
              <a:rPr lang="fr-FR" sz="2400" dirty="0"/>
              <a:t>En France, sur une longue période, les inégalités économiques ont plutôt tendance à se réduire, même si depuis une vingtaine d’année, elles se sont stabilisées (voire ont augmenté depuis 2020)</a:t>
            </a:r>
          </a:p>
          <a:p>
            <a:pPr lvl="1"/>
            <a:r>
              <a:rPr lang="fr-FR" sz="2000" dirty="0"/>
              <a:t>En 1970, les 10% les plus riches gagnaient au moins 5 fois plus que les 10% les plus pauvres, 3 fois plus en 2010, mais 3,5 fois plus en 2024 ! </a:t>
            </a:r>
          </a:p>
          <a:p>
            <a:r>
              <a:rPr lang="fr-FR" sz="2400" dirty="0"/>
              <a:t>Les inégalités sont cependant multiples : entre femmes et hommes, entre jeunes et séniors, mais également concernant l’accès à la santé, au logement, à l’éducation, à l’emploi…</a:t>
            </a:r>
          </a:p>
        </p:txBody>
      </p:sp>
    </p:spTree>
    <p:extLst>
      <p:ext uri="{BB962C8B-B14F-4D97-AF65-F5344CB8AC3E}">
        <p14:creationId xmlns:p14="http://schemas.microsoft.com/office/powerpoint/2010/main" val="361218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48C13-64F5-D54F-B093-14ACF5A3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C5AF07-2FBD-4643-BE85-9840A5227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66" y="2413454"/>
            <a:ext cx="11597159" cy="4195893"/>
          </a:xfrm>
        </p:spPr>
        <p:txBody>
          <a:bodyPr>
            <a:normAutofit/>
          </a:bodyPr>
          <a:lstStyle/>
          <a:p>
            <a:r>
              <a:rPr lang="fr-FR" sz="2400" dirty="0"/>
              <a:t>Comprendre les enjeux économiques en étant </a:t>
            </a:r>
            <a:r>
              <a:rPr lang="fr-FR" sz="2400" dirty="0" err="1"/>
              <a:t>sensibilisé.e</a:t>
            </a:r>
            <a:r>
              <a:rPr lang="fr-FR" sz="2400" dirty="0"/>
              <a:t> aux grandes masses et mécanismes économiques</a:t>
            </a:r>
          </a:p>
          <a:p>
            <a:r>
              <a:rPr lang="fr-FR" sz="2400" dirty="0"/>
              <a:t>La mesure de la performance économique</a:t>
            </a:r>
          </a:p>
          <a:p>
            <a:r>
              <a:rPr lang="fr-FR" sz="2400" dirty="0"/>
              <a:t>Revenus, consommation, épargne, investissement</a:t>
            </a:r>
          </a:p>
          <a:p>
            <a:r>
              <a:rPr lang="fr-FR" sz="2400" dirty="0"/>
              <a:t>Redistribution</a:t>
            </a:r>
          </a:p>
        </p:txBody>
      </p:sp>
    </p:spTree>
    <p:extLst>
      <p:ext uri="{BB962C8B-B14F-4D97-AF65-F5344CB8AC3E}">
        <p14:creationId xmlns:p14="http://schemas.microsoft.com/office/powerpoint/2010/main" val="4241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B707D-61B7-A346-A26C-72BC97C7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Comment l’état peut-il réduire les inégalités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41CBE9-45FC-6C46-B973-F90148C5A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84" y="2553582"/>
            <a:ext cx="11549032" cy="4211935"/>
          </a:xfrm>
        </p:spPr>
        <p:txBody>
          <a:bodyPr>
            <a:normAutofit/>
          </a:bodyPr>
          <a:lstStyle/>
          <a:p>
            <a:r>
              <a:rPr lang="fr-FR" sz="2800" dirty="0"/>
              <a:t>Différents outils peuvent permettent à l’Etat de réduire les inégalités :</a:t>
            </a:r>
          </a:p>
          <a:p>
            <a:pPr lvl="1"/>
            <a:r>
              <a:rPr lang="fr-FR" sz="2400" dirty="0"/>
              <a:t>La fiscalité et la redistribution des revenus</a:t>
            </a:r>
          </a:p>
          <a:p>
            <a:pPr lvl="1"/>
            <a:r>
              <a:rPr lang="fr-FR" sz="2400" dirty="0"/>
              <a:t>La prise en charge de services collectifs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6501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AC714-CA7C-8F4C-87F8-8185C410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A. Les mesures </a:t>
            </a:r>
            <a:r>
              <a:rPr lang="fr-FR" dirty="0" err="1"/>
              <a:t>redistributives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C4855A-CBC3-0D45-B9D4-1B12CB7F6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56" y="2381370"/>
            <a:ext cx="11661327" cy="4227977"/>
          </a:xfrm>
        </p:spPr>
        <p:txBody>
          <a:bodyPr>
            <a:normAutofit/>
          </a:bodyPr>
          <a:lstStyle/>
          <a:p>
            <a:r>
              <a:rPr lang="fr-FR" sz="2400" dirty="0"/>
              <a:t>Redistribution : ensemble des mesures prises par les APU pour modifier la répartition des revenus</a:t>
            </a:r>
          </a:p>
          <a:p>
            <a:r>
              <a:rPr lang="fr-FR" sz="2400" dirty="0"/>
              <a:t>Elle s’appuie sur la fiscalité (prélèvements d’impôts, cotisations sociales, taxes...) pour verser des prestations sociales dans un objectif de protection sociale</a:t>
            </a:r>
          </a:p>
          <a:p>
            <a:r>
              <a:rPr lang="fr-FR" sz="2400" dirty="0"/>
              <a:t>Protection sociale : mécanismes qui permettent aux individus de faire face aux risques sociaux :</a:t>
            </a:r>
          </a:p>
          <a:p>
            <a:pPr marL="457200" lvl="2" indent="0">
              <a:buNone/>
            </a:pPr>
            <a:r>
              <a:rPr lang="fr-FR" sz="2200" dirty="0"/>
              <a:t>	- Vieillesse				- Perte d’emploi / difficulté d’insertion pro	</a:t>
            </a:r>
          </a:p>
          <a:p>
            <a:pPr marL="228600" lvl="1" indent="0">
              <a:buNone/>
            </a:pPr>
            <a:r>
              <a:rPr lang="fr-FR" sz="2200" dirty="0"/>
              <a:t>	- Santé					- Difficultés de logement</a:t>
            </a:r>
          </a:p>
          <a:p>
            <a:pPr marL="914400" lvl="4" indent="0">
              <a:buNone/>
            </a:pPr>
            <a:r>
              <a:rPr lang="fr-FR" sz="2200" dirty="0"/>
              <a:t>- Maternité, famille			- Pauvreté et exclusion sociale	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70620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0FA760-975B-2949-87D9-2A828678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946484"/>
            <a:ext cx="11566357" cy="6240379"/>
          </a:xfrm>
        </p:spPr>
        <p:txBody>
          <a:bodyPr>
            <a:normAutofit/>
          </a:bodyPr>
          <a:lstStyle/>
          <a:p>
            <a:r>
              <a:rPr lang="fr-FR" sz="2400" dirty="0"/>
              <a:t>Les prestations sociales sont versées selon une double logique :</a:t>
            </a:r>
          </a:p>
          <a:p>
            <a:pPr lvl="1"/>
            <a:r>
              <a:rPr lang="fr-FR" sz="2000" dirty="0"/>
              <a:t>Assurance : un individu est couvert contre certains risques dès lors qu’il participe au financement de la couverture (mécanisme de cotisations)</a:t>
            </a:r>
          </a:p>
          <a:p>
            <a:pPr lvl="4"/>
            <a:r>
              <a:rPr lang="fr-FR" sz="2000" dirty="0"/>
              <a:t>Ex : indemnités chômage (ARE), pension de retraite, indemnités congé maternité...</a:t>
            </a:r>
          </a:p>
          <a:p>
            <a:pPr lvl="1"/>
            <a:r>
              <a:rPr lang="fr-FR" sz="2000" dirty="0"/>
              <a:t>Assistance : les individus considérés dans le besoin reçoivent une protection minimale sans contrepartie de leur part, grâce à un financement par l’impôt</a:t>
            </a:r>
          </a:p>
          <a:p>
            <a:pPr lvl="4"/>
            <a:r>
              <a:rPr lang="fr-FR" sz="2000" dirty="0"/>
              <a:t>Ex : ASPA (minimum vieillesse), RSA,  AAH</a:t>
            </a:r>
          </a:p>
        </p:txBody>
      </p:sp>
    </p:spTree>
    <p:extLst>
      <p:ext uri="{BB962C8B-B14F-4D97-AF65-F5344CB8AC3E}">
        <p14:creationId xmlns:p14="http://schemas.microsoft.com/office/powerpoint/2010/main" val="3475784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D343CA-38B3-904D-BD2C-D7F5B4D6E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77" y="520486"/>
            <a:ext cx="11372569" cy="6120946"/>
          </a:xfrm>
        </p:spPr>
        <p:txBody>
          <a:bodyPr>
            <a:normAutofit/>
          </a:bodyPr>
          <a:lstStyle/>
          <a:p>
            <a:r>
              <a:rPr lang="fr-FR" sz="2400" dirty="0"/>
              <a:t>Les mécanismes de redistribution s’appuient sur les cotisations sociales. On peut également utiliser la fiscalité (impôts + taxes) pour réduire les inégalités</a:t>
            </a:r>
          </a:p>
          <a:p>
            <a:r>
              <a:rPr lang="fr-FR" sz="2400" dirty="0"/>
              <a:t>Différents types d’impôts :</a:t>
            </a:r>
          </a:p>
          <a:p>
            <a:pPr lvl="1"/>
            <a:r>
              <a:rPr lang="fr-FR" sz="2000" dirty="0"/>
              <a:t>Forfaitaire</a:t>
            </a:r>
          </a:p>
          <a:p>
            <a:pPr lvl="1"/>
            <a:r>
              <a:rPr lang="fr-FR" sz="2000" dirty="0"/>
              <a:t>Proportionnel</a:t>
            </a:r>
          </a:p>
          <a:p>
            <a:pPr lvl="1"/>
            <a:r>
              <a:rPr lang="fr-FR" sz="2000" dirty="0"/>
              <a:t>Progressif</a:t>
            </a:r>
          </a:p>
          <a:p>
            <a:endParaRPr lang="fr-FR" sz="2400" dirty="0"/>
          </a:p>
          <a:p>
            <a:r>
              <a:rPr lang="fr-FR" sz="2400" dirty="0"/>
              <a:t>En France :</a:t>
            </a:r>
          </a:p>
          <a:p>
            <a:pPr lvl="1"/>
            <a:r>
              <a:rPr lang="fr-FR" sz="2000" dirty="0"/>
              <a:t>Taux de prélèvements obligatoires élevé par rapport à la moyenne de l’OCDE (attention à comparer des éléments équivalents)</a:t>
            </a:r>
          </a:p>
          <a:p>
            <a:pPr lvl="1"/>
            <a:r>
              <a:rPr lang="fr-FR" sz="2000" dirty="0"/>
              <a:t>Une partie importante des recettes fiscales provient de taxes indirectes (TVA </a:t>
            </a:r>
            <a:r>
              <a:rPr lang="fr-FR" sz="2000"/>
              <a:t>= 30% </a:t>
            </a:r>
            <a:r>
              <a:rPr lang="fr-FR" sz="2000" dirty="0"/>
              <a:t>des ressources de l’Etat)</a:t>
            </a:r>
          </a:p>
        </p:txBody>
      </p:sp>
    </p:spTree>
    <p:extLst>
      <p:ext uri="{BB962C8B-B14F-4D97-AF65-F5344CB8AC3E}">
        <p14:creationId xmlns:p14="http://schemas.microsoft.com/office/powerpoint/2010/main" val="1271385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8CD67-6E15-7240-89A5-CF387CBC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B. Les services collectifs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E8D1EA-27FC-F542-964D-9F9616CF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24" y="2413455"/>
            <a:ext cx="11629243" cy="4211934"/>
          </a:xfrm>
        </p:spPr>
        <p:txBody>
          <a:bodyPr>
            <a:normAutofit/>
          </a:bodyPr>
          <a:lstStyle/>
          <a:p>
            <a:r>
              <a:rPr lang="fr-FR" sz="2400" dirty="0"/>
              <a:t>Les prélèvements obligatoires permettent également de mettre en œuvre des services collectifs, accessibles à tous, gratuitement :</a:t>
            </a:r>
          </a:p>
          <a:p>
            <a:pPr lvl="1"/>
            <a:r>
              <a:rPr lang="fr-FR" sz="2000" dirty="0"/>
              <a:t>Infrastructures de transport</a:t>
            </a:r>
          </a:p>
          <a:p>
            <a:pPr lvl="1"/>
            <a:r>
              <a:rPr lang="fr-FR" sz="2000" dirty="0"/>
              <a:t>Education</a:t>
            </a:r>
          </a:p>
          <a:p>
            <a:pPr lvl="1"/>
            <a:r>
              <a:rPr lang="fr-FR" sz="2000" dirty="0"/>
              <a:t>Santé</a:t>
            </a:r>
          </a:p>
          <a:p>
            <a:pPr lvl="1"/>
            <a:r>
              <a:rPr lang="fr-FR" sz="2000" dirty="0"/>
              <a:t>Défense</a:t>
            </a:r>
          </a:p>
          <a:p>
            <a:pPr lvl="1"/>
            <a:r>
              <a:rPr lang="fr-FR" sz="2000" dirty="0"/>
              <a:t>Justice</a:t>
            </a:r>
          </a:p>
          <a:p>
            <a:pPr lvl="1"/>
            <a:r>
              <a:rPr lang="fr-FR" sz="2000" dirty="0"/>
              <a:t>...</a:t>
            </a:r>
          </a:p>
          <a:p>
            <a:r>
              <a:rPr lang="fr-FR" sz="2200" dirty="0"/>
              <a:t>Tout le monde ne participe pas autant au financement de ces services, mais chacun peut en bénéficier dans les mêmes proportions</a:t>
            </a:r>
          </a:p>
        </p:txBody>
      </p:sp>
    </p:spTree>
    <p:extLst>
      <p:ext uri="{BB962C8B-B14F-4D97-AF65-F5344CB8AC3E}">
        <p14:creationId xmlns:p14="http://schemas.microsoft.com/office/powerpoint/2010/main" val="685123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3CD31-91E9-EC42-B4A6-DC5DD91B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Les limites de l’action publique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A84CC6-AC45-D144-873F-45F2668A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93" y="2381370"/>
            <a:ext cx="11581117" cy="4163809"/>
          </a:xfrm>
        </p:spPr>
        <p:txBody>
          <a:bodyPr>
            <a:normAutofit/>
          </a:bodyPr>
          <a:lstStyle/>
          <a:p>
            <a:r>
              <a:rPr lang="fr-FR" sz="2400" dirty="0"/>
              <a:t>De nombreuses mesures de justice sociale sont mises en place pour favoriser la cohésion sociale</a:t>
            </a:r>
          </a:p>
          <a:p>
            <a:r>
              <a:rPr lang="fr-FR" sz="2400" dirty="0"/>
              <a:t>Cependant, les inégalités persistent (voire peuvent augmenter dans certains cas)</a:t>
            </a:r>
          </a:p>
          <a:p>
            <a:r>
              <a:rPr lang="fr-FR" sz="2400" dirty="0"/>
              <a:t>Se pose donc la question de l’évaluation des mesures de redistribution, des services collectifs et de leur efficacité</a:t>
            </a:r>
          </a:p>
        </p:txBody>
      </p:sp>
    </p:spTree>
    <p:extLst>
      <p:ext uri="{BB962C8B-B14F-4D97-AF65-F5344CB8AC3E}">
        <p14:creationId xmlns:p14="http://schemas.microsoft.com/office/powerpoint/2010/main" val="2549813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8ED9E-AE14-E143-9061-89698D79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9198"/>
            <a:ext cx="7729728" cy="1188720"/>
          </a:xfrm>
        </p:spPr>
        <p:txBody>
          <a:bodyPr/>
          <a:lstStyle/>
          <a:p>
            <a:r>
              <a:rPr lang="fr-FR" dirty="0"/>
              <a:t>A. Une évaluation délicate des mesures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268024-59CC-8244-BE76-B91DF3395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6" y="1556084"/>
            <a:ext cx="4077262" cy="5092718"/>
          </a:xfrm>
        </p:spPr>
        <p:txBody>
          <a:bodyPr>
            <a:normAutofit/>
          </a:bodyPr>
          <a:lstStyle/>
          <a:p>
            <a:r>
              <a:rPr lang="fr-FR" sz="2400" dirty="0"/>
              <a:t>Une redistribution moins importante ?</a:t>
            </a:r>
          </a:p>
          <a:p>
            <a:r>
              <a:rPr lang="fr-FR" sz="2400" dirty="0"/>
              <a:t>Des politiques contraintes : endettement de l’Etat</a:t>
            </a:r>
          </a:p>
          <a:p>
            <a:r>
              <a:rPr lang="fr-FR" sz="2400" dirty="0"/>
              <a:t>Une protection sociale pas toujours perçue comme équitable, notamment pour les classes moyennes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9F779E-8CAB-7B4E-88E1-B703EA2851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67" y="1702101"/>
            <a:ext cx="7729728" cy="4964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801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64122-59FB-384D-90D3-E80C80A4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B. Des effets controversés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A0141F-1470-6A4E-A0AA-99A9C4D83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41" y="2349285"/>
            <a:ext cx="11677370" cy="4372357"/>
          </a:xfrm>
        </p:spPr>
        <p:txBody>
          <a:bodyPr>
            <a:normAutofit/>
          </a:bodyPr>
          <a:lstStyle/>
          <a:p>
            <a:r>
              <a:rPr lang="fr-FR" sz="2400" dirty="0"/>
              <a:t>Pour les économistes libéraux, ces mesures peuvent créer des « trappes à inactivité » (pas d’incitation à rechercher un emploi) ou des « trappes à pauvreté » (pas d’incitation à augmenter son revenu)</a:t>
            </a:r>
          </a:p>
          <a:p>
            <a:r>
              <a:rPr lang="fr-FR" sz="2400" dirty="0"/>
              <a:t>Logique d’assistance remise en cause : stigmatisation</a:t>
            </a:r>
          </a:p>
          <a:p>
            <a:r>
              <a:rPr lang="fr-FR" sz="2400" dirty="0"/>
              <a:t>Un poids trop lourd des prélèvements obligatoires, qui pourrait « </a:t>
            </a:r>
            <a:r>
              <a:rPr lang="fr-FR" sz="2400" dirty="0" err="1"/>
              <a:t>désinciter</a:t>
            </a:r>
            <a:r>
              <a:rPr lang="fr-FR" sz="2400" dirty="0"/>
              <a:t> » à l’effort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9689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5CD97-3650-C149-B5F8-3B71B062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mesures de la performance économique</a:t>
            </a:r>
          </a:p>
        </p:txBody>
      </p:sp>
    </p:spTree>
    <p:extLst>
      <p:ext uri="{BB962C8B-B14F-4D97-AF65-F5344CB8AC3E}">
        <p14:creationId xmlns:p14="http://schemas.microsoft.com/office/powerpoint/2010/main" val="92935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F1F5E-1EE1-A944-8BF3-7ACB1832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Le </a:t>
            </a:r>
            <a:r>
              <a:rPr lang="fr-FR" dirty="0" err="1"/>
              <a:t>pib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8D4D14-DD04-6241-B5BA-0BD1D275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30" y="2429497"/>
            <a:ext cx="11436737" cy="4163808"/>
          </a:xfrm>
        </p:spPr>
        <p:txBody>
          <a:bodyPr>
            <a:normAutofit/>
          </a:bodyPr>
          <a:lstStyle/>
          <a:p>
            <a:r>
              <a:rPr lang="fr-FR" sz="2400" dirty="0"/>
              <a:t>PIB = Produit Intérieur Brut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400" dirty="0">
                <a:sym typeface="Wingdings" pitchFamily="2" charset="2"/>
              </a:rPr>
              <a:t> Le PIB permet de mesurer les richesses créées dans un pays au cours d’une période donnée.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400" dirty="0"/>
              <a:t> Cette richesse est mesurée par la </a:t>
            </a:r>
            <a:r>
              <a:rPr lang="fr-FR" sz="2400" b="1" dirty="0"/>
              <a:t>valeur ajoutée </a:t>
            </a:r>
            <a:r>
              <a:rPr lang="fr-FR" sz="2400" dirty="0"/>
              <a:t>: diff. entre la valeur de la production réalisée et l’ensemble des consommations intermédiaires engagées </a:t>
            </a:r>
            <a:r>
              <a:rPr lang="fr-FR" sz="2400" b="1" dirty="0"/>
              <a:t>(VA = CA – CI)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2089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5ED30-B533-7741-806E-2EDB7E46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A. Le PIB, un outil précieux...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A436EFB-410C-1047-929B-A441C6DD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2554947"/>
            <a:ext cx="11614485" cy="4299284"/>
          </a:xfrm>
        </p:spPr>
        <p:txBody>
          <a:bodyPr>
            <a:normAutofit/>
          </a:bodyPr>
          <a:lstStyle/>
          <a:p>
            <a:r>
              <a:rPr lang="fr-FR" sz="2400" dirty="0"/>
              <a:t>C’est l’indicateur dont on se sert pour mesurer la </a:t>
            </a:r>
            <a:r>
              <a:rPr lang="fr-FR" sz="2400" b="1" dirty="0"/>
              <a:t>croissance économique</a:t>
            </a:r>
          </a:p>
          <a:p>
            <a:r>
              <a:rPr lang="fr-FR" sz="2400" dirty="0"/>
              <a:t>L’intérêt repose sur le fait qu’il permet de réaliser des comparaisons :</a:t>
            </a:r>
          </a:p>
          <a:p>
            <a:pPr lvl="2"/>
            <a:r>
              <a:rPr lang="fr-FR" sz="2200" dirty="0"/>
              <a:t>Entre deux périodes pour un même pays</a:t>
            </a:r>
          </a:p>
          <a:p>
            <a:pPr lvl="2"/>
            <a:r>
              <a:rPr lang="fr-FR" sz="2200" dirty="0"/>
              <a:t>Entre plusieurs pays</a:t>
            </a:r>
          </a:p>
          <a:p>
            <a:endParaRPr lang="fr-FR" sz="2400" dirty="0"/>
          </a:p>
          <a:p>
            <a:r>
              <a:rPr lang="fr-FR" sz="2400" dirty="0"/>
              <a:t>C’est une base pour mesurer le PIB/habitant</a:t>
            </a:r>
          </a:p>
          <a:p>
            <a:pPr lvl="2"/>
            <a:endParaRPr lang="fr-FR" sz="22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6397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8299D-336A-EC49-B62A-ACF1D1DC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57" y="295856"/>
            <a:ext cx="11645286" cy="6073783"/>
          </a:xfrm>
        </p:spPr>
        <p:txBody>
          <a:bodyPr>
            <a:normAutofit/>
          </a:bodyPr>
          <a:lstStyle/>
          <a:p>
            <a:r>
              <a:rPr lang="fr-FR" sz="2000" dirty="0"/>
              <a:t>En dehors de quelques périodes de crise (1975, 1992, 2008, 2020), le PIB augmente chaque année en France depuis les années 1950</a:t>
            </a:r>
          </a:p>
          <a:p>
            <a:r>
              <a:rPr lang="fr-FR" sz="2000" dirty="0"/>
              <a:t>En 2023, il s’élève à 2 700 milliards d’euros (+1% par rapport à 2022)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/>
              <a:t>Enjeu central : + de production = + de richesses à répartir</a:t>
            </a:r>
          </a:p>
          <a:p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6113F6-5707-3E40-B1E4-647F7F7C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24" y="1466930"/>
            <a:ext cx="7774791" cy="43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6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2D691-66AB-0B41-8E77-49CD9D69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B. ... Mais limité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58F391-E0DA-A346-978E-36F9C4E55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30" y="2397413"/>
            <a:ext cx="11629244" cy="3971303"/>
          </a:xfrm>
        </p:spPr>
        <p:txBody>
          <a:bodyPr>
            <a:normAutofit/>
          </a:bodyPr>
          <a:lstStyle/>
          <a:p>
            <a:r>
              <a:rPr lang="fr-FR" sz="2800" dirty="0"/>
              <a:t>Plusieurs limites du PIB sont à souligner :</a:t>
            </a:r>
          </a:p>
          <a:p>
            <a:pPr lvl="1"/>
            <a:r>
              <a:rPr lang="fr-FR" sz="2400" dirty="0"/>
              <a:t>Ne prend pas en compte (ou mal) certaines activités de production : économie souterraine, travail domestique, nuisances, épuisement des ressources, production non marchande seulement estimée...</a:t>
            </a:r>
          </a:p>
          <a:p>
            <a:pPr lvl="1"/>
            <a:r>
              <a:rPr lang="fr-FR" sz="2400" dirty="0"/>
              <a:t>C’est un indicateur purement quantitatif : il peut cacher des inégalités (PIB/</a:t>
            </a:r>
            <a:r>
              <a:rPr lang="fr-FR" sz="2400" dirty="0" err="1"/>
              <a:t>hab</a:t>
            </a:r>
            <a:r>
              <a:rPr lang="fr-FR" sz="2400" dirty="0"/>
              <a:t>), ne prend pas en compte les conditions de vie, le bien-être, le bonheur ou encore l’impact de l’activité économique sur l’environnement</a:t>
            </a:r>
          </a:p>
          <a:p>
            <a:pPr lvl="1"/>
            <a:endParaRPr lang="fr-FR" sz="24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8087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168B9-4C55-A14A-A2E3-8580C789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La croissance économique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EB5DD9-7B51-F046-9F44-FC11E76F7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2406316"/>
            <a:ext cx="11598442" cy="4203031"/>
          </a:xfrm>
        </p:spPr>
        <p:txBody>
          <a:bodyPr>
            <a:normAutofit/>
          </a:bodyPr>
          <a:lstStyle/>
          <a:p>
            <a:r>
              <a:rPr lang="fr-FR" sz="2400" dirty="0"/>
              <a:t>En mesurant l’évolution du PIB d’une année sur l’autre, on obtient le taux de croissance économique. Il permet de voir si le PIB a augmenté, stagné ou diminué entre deux années</a:t>
            </a:r>
          </a:p>
          <a:p>
            <a:r>
              <a:rPr lang="fr-FR" sz="2400" dirty="0"/>
              <a:t>Cependant, la recherche à tout prix de croissance économique peut avoir des effets néfastes, notamment sur l’environnement :</a:t>
            </a:r>
          </a:p>
          <a:p>
            <a:pPr lvl="1"/>
            <a:r>
              <a:rPr lang="fr-FR" sz="2000" dirty="0"/>
              <a:t>Disparition de ressources naturelles</a:t>
            </a:r>
          </a:p>
          <a:p>
            <a:pPr lvl="1"/>
            <a:r>
              <a:rPr lang="fr-FR" sz="2000" dirty="0"/>
              <a:t>Pollution</a:t>
            </a:r>
          </a:p>
          <a:p>
            <a:pPr lvl="1"/>
            <a:r>
              <a:rPr lang="fr-FR" sz="2000" dirty="0"/>
              <a:t>Réchauffement climatique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613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B48CC-E7AB-104A-AAE2-3E0B2C65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6595"/>
            <a:ext cx="7729728" cy="1188720"/>
          </a:xfrm>
        </p:spPr>
        <p:txBody>
          <a:bodyPr/>
          <a:lstStyle/>
          <a:p>
            <a:r>
              <a:rPr lang="fr-FR" dirty="0"/>
              <a:t>A. La disparition des 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2FFF4-F1DC-9F4A-8693-7FC18114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42" y="1628911"/>
            <a:ext cx="11518916" cy="3101983"/>
          </a:xfrm>
        </p:spPr>
        <p:txBody>
          <a:bodyPr>
            <a:normAutofit/>
          </a:bodyPr>
          <a:lstStyle/>
          <a:p>
            <a:r>
              <a:rPr lang="fr-FR" sz="2400" dirty="0"/>
              <a:t>Production = utilisation de ressources naturelles</a:t>
            </a:r>
          </a:p>
          <a:p>
            <a:r>
              <a:rPr lang="fr-FR" sz="2400" dirty="0"/>
              <a:t>Ressources naturelles non renouvelables + ressources renouvelables</a:t>
            </a:r>
          </a:p>
          <a:p>
            <a:r>
              <a:rPr lang="fr-FR" sz="2400" dirty="0"/>
              <a:t>Une surexploitation de ces ressources conduit à leur disparition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814D0F-7411-4B41-81AC-D35CEC86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53" y="3325784"/>
            <a:ext cx="5335405" cy="33959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B079EF-B48A-1947-A632-2BFFE6B7DA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7" y="3518704"/>
            <a:ext cx="4569622" cy="25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83171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1628</TotalTime>
  <Words>1408</Words>
  <Application>Microsoft Office PowerPoint</Application>
  <PresentationFormat>Grand écran</PresentationFormat>
  <Paragraphs>122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Gill Sans MT</vt:lpstr>
      <vt:lpstr>Wingdings</vt:lpstr>
      <vt:lpstr>Colis</vt:lpstr>
      <vt:lpstr>Les principaux mécanismes économiques</vt:lpstr>
      <vt:lpstr>intro</vt:lpstr>
      <vt:lpstr>Les mesures de la performance économique</vt:lpstr>
      <vt:lpstr>I. Le pib</vt:lpstr>
      <vt:lpstr>A. Le PIB, un outil précieux...</vt:lpstr>
      <vt:lpstr>Présentation PowerPoint</vt:lpstr>
      <vt:lpstr>B. ... Mais limité !</vt:lpstr>
      <vt:lpstr>II. La croissance économique </vt:lpstr>
      <vt:lpstr>A. La disparition des ressources</vt:lpstr>
      <vt:lpstr>B. Pollution et réchauffement climatique</vt:lpstr>
      <vt:lpstr>III. La mesure du développement et du bien-être</vt:lpstr>
      <vt:lpstr>A. Les effets de la croissance sur le développement</vt:lpstr>
      <vt:lpstr>B. La mesure du développement et du bien-être</vt:lpstr>
      <vt:lpstr>Présentation PowerPoint</vt:lpstr>
      <vt:lpstr>La redistribution</vt:lpstr>
      <vt:lpstr>Présentation PowerPoint</vt:lpstr>
      <vt:lpstr>I. Les inégalités en France</vt:lpstr>
      <vt:lpstr>A. La mesure des inégalités</vt:lpstr>
      <vt:lpstr>B. Les principales inégalités</vt:lpstr>
      <vt:lpstr>II. Comment l’état peut-il réduire les inégalités ?</vt:lpstr>
      <vt:lpstr>A. Les mesures redistributives</vt:lpstr>
      <vt:lpstr>Présentation PowerPoint</vt:lpstr>
      <vt:lpstr>Présentation PowerPoint</vt:lpstr>
      <vt:lpstr>B. Les services collectifs</vt:lpstr>
      <vt:lpstr>II. Les limites de l’action publique</vt:lpstr>
      <vt:lpstr>A. Une évaluation délicate des mesures</vt:lpstr>
      <vt:lpstr>B. Des effets controversés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Hugo Courtel</cp:lastModifiedBy>
  <cp:revision>58</cp:revision>
  <dcterms:created xsi:type="dcterms:W3CDTF">2024-04-29T19:14:52Z</dcterms:created>
  <dcterms:modified xsi:type="dcterms:W3CDTF">2025-05-14T19:16:43Z</dcterms:modified>
</cp:coreProperties>
</file>