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2"/>
    <p:restoredTop sz="93692"/>
  </p:normalViewPr>
  <p:slideViewPr>
    <p:cSldViewPr snapToGrid="0" snapToObjects="1">
      <p:cViewPr varScale="1">
        <p:scale>
          <a:sx n="68" d="100"/>
          <a:sy n="68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A406E-9C3B-1B4D-B5E0-C8FB8C46C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Environnement économique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19ADC6-94EC-E34C-93ED-C97530D16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32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7DC49-F922-C147-90FF-FCF44A82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4384"/>
            <a:ext cx="7729728" cy="1188720"/>
          </a:xfrm>
        </p:spPr>
        <p:txBody>
          <a:bodyPr/>
          <a:lstStyle/>
          <a:p>
            <a:r>
              <a:rPr lang="fr-FR" dirty="0"/>
              <a:t>Les niveaux de l’analyse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D7B7C-597A-A548-8BB7-6072CD10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2FEDB4-CDDA-9442-8BBC-4A1F33B7E005}"/>
              </a:ext>
            </a:extLst>
          </p:cNvPr>
          <p:cNvSpPr/>
          <p:nvPr/>
        </p:nvSpPr>
        <p:spPr>
          <a:xfrm>
            <a:off x="757723" y="1267923"/>
            <a:ext cx="10676554" cy="52339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													 MACRO</a:t>
            </a:r>
          </a:p>
          <a:p>
            <a:pPr algn="ctr"/>
            <a:r>
              <a:rPr lang="fr-FR" sz="2000" dirty="0"/>
              <a:t>							                            		   Analyse      													   globale                       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190519D-77CF-5344-A50A-EF7E0FB7EB19}"/>
              </a:ext>
            </a:extLst>
          </p:cNvPr>
          <p:cNvSpPr/>
          <p:nvPr/>
        </p:nvSpPr>
        <p:spPr>
          <a:xfrm>
            <a:off x="896472" y="2155302"/>
            <a:ext cx="7056302" cy="345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                           MESO</a:t>
            </a:r>
          </a:p>
          <a:p>
            <a:pPr algn="ctr"/>
            <a:r>
              <a:rPr lang="fr-FR" sz="2000" dirty="0"/>
              <a:t>							Analyse 								sectorielle, groupes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F86256A-0376-A943-95FB-FED1ABD79F3C}"/>
              </a:ext>
            </a:extLst>
          </p:cNvPr>
          <p:cNvSpPr/>
          <p:nvPr/>
        </p:nvSpPr>
        <p:spPr>
          <a:xfrm>
            <a:off x="982177" y="2940179"/>
            <a:ext cx="3442446" cy="18894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MICRO</a:t>
            </a:r>
          </a:p>
          <a:p>
            <a:pPr algn="ctr"/>
            <a:r>
              <a:rPr lang="fr-FR" sz="2000" dirty="0"/>
              <a:t>Comportements individuels</a:t>
            </a:r>
            <a:endParaRPr lang="fr-FR" sz="1400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10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61AC6-0051-B34D-AE01-2856C8E6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grands courants de la pensée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559BBE-C0CB-654F-A75B-EE684CAAB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8" y="2333244"/>
            <a:ext cx="10588394" cy="4249182"/>
          </a:xfrm>
        </p:spPr>
        <p:txBody>
          <a:bodyPr>
            <a:normAutofit/>
          </a:bodyPr>
          <a:lstStyle/>
          <a:p>
            <a:r>
              <a:rPr lang="fr-FR" sz="2800" dirty="0"/>
              <a:t>Le courant libéral</a:t>
            </a:r>
          </a:p>
          <a:p>
            <a:pPr lvl="1"/>
            <a:r>
              <a:rPr lang="fr-FR" sz="2400" dirty="0"/>
              <a:t>Courant libéral classique</a:t>
            </a:r>
          </a:p>
          <a:p>
            <a:pPr lvl="1"/>
            <a:r>
              <a:rPr lang="fr-FR" sz="2400" dirty="0"/>
              <a:t>Courant libéral néoclassique</a:t>
            </a:r>
          </a:p>
          <a:p>
            <a:endParaRPr lang="fr-FR" sz="2800" dirty="0"/>
          </a:p>
          <a:p>
            <a:r>
              <a:rPr lang="fr-FR" sz="2800" dirty="0"/>
              <a:t>Le courant Marxiste</a:t>
            </a:r>
          </a:p>
          <a:p>
            <a:endParaRPr lang="fr-FR" sz="2800" dirty="0"/>
          </a:p>
          <a:p>
            <a:r>
              <a:rPr lang="fr-FR" sz="2800" dirty="0"/>
              <a:t>Le courant Keynésien</a:t>
            </a:r>
          </a:p>
        </p:txBody>
      </p:sp>
    </p:spTree>
    <p:extLst>
      <p:ext uri="{BB962C8B-B14F-4D97-AF65-F5344CB8AC3E}">
        <p14:creationId xmlns:p14="http://schemas.microsoft.com/office/powerpoint/2010/main" val="167571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F69160-34B8-8C44-A54B-F97F09548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94" y="617569"/>
            <a:ext cx="11649412" cy="5622861"/>
          </a:xfrm>
        </p:spPr>
      </p:pic>
    </p:spTree>
    <p:extLst>
      <p:ext uri="{BB962C8B-B14F-4D97-AF65-F5344CB8AC3E}">
        <p14:creationId xmlns:p14="http://schemas.microsoft.com/office/powerpoint/2010/main" val="304022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2BEBC-A63B-0640-AC69-372FDA95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5E692-51A0-B24E-B1AE-6C87A24DD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889" y="2351173"/>
            <a:ext cx="7729728" cy="3101983"/>
          </a:xfrm>
        </p:spPr>
        <p:txBody>
          <a:bodyPr>
            <a:normAutofit/>
          </a:bodyPr>
          <a:lstStyle/>
          <a:p>
            <a:r>
              <a:rPr lang="fr-FR" sz="2400" dirty="0"/>
              <a:t>Contexte : de la révolution industrielle au 19</a:t>
            </a:r>
            <a:r>
              <a:rPr lang="fr-FR" sz="2400" baseline="30000" dirty="0"/>
              <a:t>ème</a:t>
            </a:r>
            <a:r>
              <a:rPr lang="fr-FR" sz="2400" dirty="0"/>
              <a:t> siècle</a:t>
            </a:r>
          </a:p>
          <a:p>
            <a:r>
              <a:rPr lang="fr-FR" sz="2400" dirty="0"/>
              <a:t>Principaux auteurs : A. Smith, D. Ricardo, J-B Say</a:t>
            </a:r>
          </a:p>
          <a:p>
            <a:r>
              <a:rPr lang="fr-FR" sz="2400" dirty="0"/>
              <a:t>Les principes de la pensée libérale classique :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6D1B1F5-7502-2048-A336-C5F681C604AF}"/>
              </a:ext>
            </a:extLst>
          </p:cNvPr>
          <p:cNvSpPr/>
          <p:nvPr/>
        </p:nvSpPr>
        <p:spPr>
          <a:xfrm>
            <a:off x="397565" y="4055165"/>
            <a:ext cx="2683565" cy="22064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Source de richesse = travail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0D81B2F-EB0D-8A41-BCBB-AD9BAB49CF1C}"/>
              </a:ext>
            </a:extLst>
          </p:cNvPr>
          <p:cNvSpPr/>
          <p:nvPr/>
        </p:nvSpPr>
        <p:spPr>
          <a:xfrm>
            <a:off x="4678017" y="4055164"/>
            <a:ext cx="2683565" cy="22064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L’Etat doit limiter ses interventions</a:t>
            </a:r>
          </a:p>
          <a:p>
            <a:pPr algn="ctr"/>
            <a:r>
              <a:rPr lang="fr-FR" sz="2000" dirty="0"/>
              <a:t>(la recherche de l’intérêt perso contribue à la prospérité générale)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6ADB55C-4D59-2C48-AF73-FEE94573574D}"/>
              </a:ext>
            </a:extLst>
          </p:cNvPr>
          <p:cNvSpPr/>
          <p:nvPr/>
        </p:nvSpPr>
        <p:spPr>
          <a:xfrm>
            <a:off x="8958469" y="4055163"/>
            <a:ext cx="2683565" cy="22064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L’offre créé sa propre demande</a:t>
            </a:r>
          </a:p>
        </p:txBody>
      </p:sp>
    </p:spTree>
    <p:extLst>
      <p:ext uri="{BB962C8B-B14F-4D97-AF65-F5344CB8AC3E}">
        <p14:creationId xmlns:p14="http://schemas.microsoft.com/office/powerpoint/2010/main" val="402146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1EDDA-BFFE-D049-BEEC-8F6BFC32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néoclassiques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2D28E-AF42-8841-A12E-483F96ED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679" y="2341674"/>
            <a:ext cx="8445050" cy="3101983"/>
          </a:xfrm>
        </p:spPr>
        <p:txBody>
          <a:bodyPr>
            <a:normAutofit/>
          </a:bodyPr>
          <a:lstStyle/>
          <a:p>
            <a:r>
              <a:rPr lang="fr-FR" sz="2400" dirty="0"/>
              <a:t>Contexte : deuxième moitié du 19</a:t>
            </a:r>
            <a:r>
              <a:rPr lang="fr-FR" sz="2400" baseline="30000" dirty="0"/>
              <a:t>ème</a:t>
            </a:r>
            <a:r>
              <a:rPr lang="fr-FR" sz="2400" dirty="0"/>
              <a:t> siècle</a:t>
            </a:r>
          </a:p>
          <a:p>
            <a:r>
              <a:rPr lang="fr-FR" sz="2400" dirty="0"/>
              <a:t>Principaux auteurs : A. Marshall, L. Walras, W. Pareto</a:t>
            </a:r>
          </a:p>
          <a:p>
            <a:r>
              <a:rPr lang="fr-FR" sz="2400" dirty="0"/>
              <a:t>Renouvellement de la pensée classique, avec des différences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EBA497A-08DD-3648-981C-DB7CCB44BA71}"/>
              </a:ext>
            </a:extLst>
          </p:cNvPr>
          <p:cNvSpPr/>
          <p:nvPr/>
        </p:nvSpPr>
        <p:spPr>
          <a:xfrm>
            <a:off x="537642" y="4018172"/>
            <a:ext cx="2683565" cy="2206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valeur des biens est déterminée par l’utilité marginale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811D4D4-DD2C-A24E-9EC2-D159F45381CB}"/>
              </a:ext>
            </a:extLst>
          </p:cNvPr>
          <p:cNvSpPr/>
          <p:nvPr/>
        </p:nvSpPr>
        <p:spPr>
          <a:xfrm>
            <a:off x="4976190" y="4018172"/>
            <a:ext cx="2683565" cy="22064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Théorie de l’équilibre général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C4C1393-9B96-314D-BB5C-EEC337DC9633}"/>
              </a:ext>
            </a:extLst>
          </p:cNvPr>
          <p:cNvSpPr/>
          <p:nvPr/>
        </p:nvSpPr>
        <p:spPr>
          <a:xfrm>
            <a:off x="9024198" y="4018172"/>
            <a:ext cx="2683565" cy="22064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L’Etat ne doit intervenir que pour relancer la croissance</a:t>
            </a:r>
          </a:p>
        </p:txBody>
      </p:sp>
    </p:spTree>
    <p:extLst>
      <p:ext uri="{BB962C8B-B14F-4D97-AF65-F5344CB8AC3E}">
        <p14:creationId xmlns:p14="http://schemas.microsoft.com/office/powerpoint/2010/main" val="381379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EA79B7D-9870-6143-A1E1-E04699A2E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233" y="262669"/>
            <a:ext cx="9355533" cy="6332661"/>
          </a:xfrm>
        </p:spPr>
      </p:pic>
    </p:spTree>
    <p:extLst>
      <p:ext uri="{BB962C8B-B14F-4D97-AF65-F5344CB8AC3E}">
        <p14:creationId xmlns:p14="http://schemas.microsoft.com/office/powerpoint/2010/main" val="405277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98682-88B2-4644-919D-8D25BD5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09957"/>
            <a:ext cx="7729728" cy="1188720"/>
          </a:xfrm>
        </p:spPr>
        <p:txBody>
          <a:bodyPr/>
          <a:lstStyle/>
          <a:p>
            <a:r>
              <a:rPr lang="fr-FR" dirty="0"/>
              <a:t>Les marxistes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CFB1E9-9BF0-DD40-A3B1-806698BE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53" y="2251700"/>
            <a:ext cx="9258694" cy="3101983"/>
          </a:xfrm>
        </p:spPr>
        <p:txBody>
          <a:bodyPr>
            <a:normAutofit/>
          </a:bodyPr>
          <a:lstStyle/>
          <a:p>
            <a:r>
              <a:rPr lang="fr-FR" sz="2400" dirty="0"/>
              <a:t>Contexte : au 19</a:t>
            </a:r>
            <a:r>
              <a:rPr lang="fr-FR" sz="2400" baseline="30000" dirty="0"/>
              <a:t>ème</a:t>
            </a:r>
            <a:r>
              <a:rPr lang="fr-FR" sz="2400" dirty="0"/>
              <a:t> siècle, l’industrialisation entraîne la détérioration des conditions de vie des ouvriers</a:t>
            </a:r>
          </a:p>
          <a:p>
            <a:r>
              <a:rPr lang="fr-FR" sz="2400" dirty="0"/>
              <a:t>Principaux auteurs : K. Marx, F. Engels</a:t>
            </a:r>
          </a:p>
          <a:p>
            <a:r>
              <a:rPr lang="fr-FR" sz="2400" dirty="0"/>
              <a:t>Pensée profondément anticapitaliste (à l’opposée des libéraux)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ED97D97-0307-F849-95CD-626ABA3F9679}"/>
              </a:ext>
            </a:extLst>
          </p:cNvPr>
          <p:cNvSpPr/>
          <p:nvPr/>
        </p:nvSpPr>
        <p:spPr>
          <a:xfrm>
            <a:off x="988745" y="4273824"/>
            <a:ext cx="2484782" cy="20474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Opposition bourgeois / prolétaires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9FA278B-A465-5B4B-B101-C30C5F1E5197}"/>
              </a:ext>
            </a:extLst>
          </p:cNvPr>
          <p:cNvSpPr/>
          <p:nvPr/>
        </p:nvSpPr>
        <p:spPr>
          <a:xfrm>
            <a:off x="8619081" y="4194312"/>
            <a:ext cx="2683565" cy="22064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Propriété collective et communisme</a:t>
            </a:r>
          </a:p>
        </p:txBody>
      </p:sp>
    </p:spTree>
    <p:extLst>
      <p:ext uri="{BB962C8B-B14F-4D97-AF65-F5344CB8AC3E}">
        <p14:creationId xmlns:p14="http://schemas.microsoft.com/office/powerpoint/2010/main" val="238427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BA871-75CF-8149-9469-BB9BF659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keynésiens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C8840-0976-734C-B574-38626816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53" y="2504171"/>
            <a:ext cx="7729728" cy="3101983"/>
          </a:xfrm>
        </p:spPr>
        <p:txBody>
          <a:bodyPr>
            <a:normAutofit/>
          </a:bodyPr>
          <a:lstStyle/>
          <a:p>
            <a:r>
              <a:rPr lang="fr-FR" sz="2400" dirty="0"/>
              <a:t>Contexte : la grande dépression des années 1930 aux E-U</a:t>
            </a:r>
          </a:p>
          <a:p>
            <a:r>
              <a:rPr lang="fr-FR" sz="2400" dirty="0"/>
              <a:t>Principal auteur : J-M Keynes</a:t>
            </a:r>
          </a:p>
          <a:p>
            <a:r>
              <a:rPr lang="fr-FR" sz="2400" dirty="0"/>
              <a:t>Les aspects principaux :</a:t>
            </a:r>
          </a:p>
          <a:p>
            <a:endParaRPr lang="fr-FR" sz="24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380C496-CCA1-6B47-B596-720D6E4AF6BC}"/>
              </a:ext>
            </a:extLst>
          </p:cNvPr>
          <p:cNvSpPr/>
          <p:nvPr/>
        </p:nvSpPr>
        <p:spPr>
          <a:xfrm>
            <a:off x="8958469" y="4055163"/>
            <a:ext cx="2683565" cy="22064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Intervention de l’Etat pour soutenir la demande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6B5ECA2-5A20-C146-9F61-780AE9209897}"/>
              </a:ext>
            </a:extLst>
          </p:cNvPr>
          <p:cNvSpPr/>
          <p:nvPr/>
        </p:nvSpPr>
        <p:spPr>
          <a:xfrm>
            <a:off x="4754217" y="4073016"/>
            <a:ext cx="2683565" cy="2206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Importance de la demande</a:t>
            </a:r>
          </a:p>
          <a:p>
            <a:pPr algn="ctr"/>
            <a:r>
              <a:rPr lang="fr-FR" sz="2000" dirty="0"/>
              <a:t>(détermine production, revenu, emploi)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06EE5E3-0B5D-0942-9DC1-67DF4CCF1123}"/>
              </a:ext>
            </a:extLst>
          </p:cNvPr>
          <p:cNvSpPr/>
          <p:nvPr/>
        </p:nvSpPr>
        <p:spPr>
          <a:xfrm>
            <a:off x="549965" y="4073015"/>
            <a:ext cx="2683565" cy="22064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Analyse macro-économique</a:t>
            </a:r>
          </a:p>
        </p:txBody>
      </p:sp>
    </p:spTree>
    <p:extLst>
      <p:ext uri="{BB962C8B-B14F-4D97-AF65-F5344CB8AC3E}">
        <p14:creationId xmlns:p14="http://schemas.microsoft.com/office/powerpoint/2010/main" val="238485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C5C4A-67BE-4644-80C7-0CEEEEF3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L’animateur/</a:t>
            </a:r>
            <a:r>
              <a:rPr lang="fr-FR" dirty="0" err="1"/>
              <a:t>trice</a:t>
            </a:r>
            <a:r>
              <a:rPr lang="fr-FR" dirty="0"/>
              <a:t> et l’économie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AA910-8E6B-F94E-A160-9320D189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64" y="2440821"/>
            <a:ext cx="11162135" cy="4103414"/>
          </a:xfrm>
        </p:spPr>
        <p:txBody>
          <a:bodyPr>
            <a:normAutofit/>
          </a:bodyPr>
          <a:lstStyle/>
          <a:p>
            <a:r>
              <a:rPr lang="fr-FR" sz="2800" dirty="0"/>
              <a:t>Les activités liées à l’animation supposent un ensemble de connaissances liées aux SHS, et notamment à l’économie</a:t>
            </a:r>
          </a:p>
          <a:p>
            <a:r>
              <a:rPr lang="fr-FR" sz="2800" dirty="0"/>
              <a:t>Intérêt dans l’objectif de saisir les enjeux liés à l’activité pro : publics, problématiques rencontrées, place des structures dans l’économie, compréhension du contexte...</a:t>
            </a:r>
          </a:p>
          <a:p>
            <a:r>
              <a:rPr lang="fr-FR" sz="2800" dirty="0"/>
              <a:t>Lien + « technique » : réalisation d’un budget, rôle des différents acteurs économiques...</a:t>
            </a:r>
          </a:p>
        </p:txBody>
      </p:sp>
    </p:spTree>
    <p:extLst>
      <p:ext uri="{BB962C8B-B14F-4D97-AF65-F5344CB8AC3E}">
        <p14:creationId xmlns:p14="http://schemas.microsoft.com/office/powerpoint/2010/main" val="179273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CF69F-7D13-4B43-87B1-11FAB673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Thèmes abordés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43C9D-A7D3-3244-9166-CF6ACDC2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56" y="2652881"/>
            <a:ext cx="11377288" cy="4103415"/>
          </a:xfrm>
        </p:spPr>
        <p:txBody>
          <a:bodyPr>
            <a:normAutofit/>
          </a:bodyPr>
          <a:lstStyle/>
          <a:p>
            <a:r>
              <a:rPr lang="fr-FR" sz="2400" dirty="0"/>
              <a:t>Les fondements de la connaissance économique</a:t>
            </a:r>
          </a:p>
          <a:p>
            <a:r>
              <a:rPr lang="fr-FR" sz="2400" dirty="0"/>
              <a:t>L’activité économique &amp; acteurs du tissu économique</a:t>
            </a:r>
          </a:p>
          <a:p>
            <a:r>
              <a:rPr lang="fr-FR" sz="2400" dirty="0"/>
              <a:t>Les principaux mécanismes économiques</a:t>
            </a:r>
          </a:p>
        </p:txBody>
      </p:sp>
    </p:spTree>
    <p:extLst>
      <p:ext uri="{BB962C8B-B14F-4D97-AF65-F5344CB8AC3E}">
        <p14:creationId xmlns:p14="http://schemas.microsoft.com/office/powerpoint/2010/main" val="367956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8D38E-1E57-A347-9E95-26AB68D3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fondements de l’économie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4F197-35C4-014F-9273-6116E64A1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28341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C669C-9E16-0E40-B6B1-CF37585A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L’objet de l’économie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307A9-EA30-114E-9A87-AAEA5C35F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24" y="2566326"/>
            <a:ext cx="11233852" cy="3924121"/>
          </a:xfrm>
        </p:spPr>
        <p:txBody>
          <a:bodyPr>
            <a:normAutofit/>
          </a:bodyPr>
          <a:lstStyle/>
          <a:p>
            <a:r>
              <a:rPr lang="fr-FR" sz="2400" dirty="0"/>
              <a:t>Economie : activité humaine qui consiste en la production, la consommation et l’échange de biens et de services</a:t>
            </a:r>
          </a:p>
          <a:p>
            <a:r>
              <a:rPr lang="fr-FR" sz="2400" dirty="0"/>
              <a:t>Etudie la manière dont la société gère ses ressources rares</a:t>
            </a:r>
          </a:p>
        </p:txBody>
      </p:sp>
    </p:spTree>
    <p:extLst>
      <p:ext uri="{BB962C8B-B14F-4D97-AF65-F5344CB8AC3E}">
        <p14:creationId xmlns:p14="http://schemas.microsoft.com/office/powerpoint/2010/main" val="278644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6EFBF-333F-F548-95AA-4964B8E5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893" y="180923"/>
            <a:ext cx="7729728" cy="1188720"/>
          </a:xfrm>
        </p:spPr>
        <p:txBody>
          <a:bodyPr/>
          <a:lstStyle/>
          <a:p>
            <a:r>
              <a:rPr lang="fr-FR" dirty="0"/>
              <a:t>Un point de départ : le besoin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05C01F-2205-DF4E-88A4-3995207E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6" y="1611244"/>
            <a:ext cx="10112188" cy="496246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7FFB9-3738-CE44-9254-0BA9A364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06" y="1438957"/>
            <a:ext cx="3012141" cy="947119"/>
          </a:xfrm>
        </p:spPr>
        <p:txBody>
          <a:bodyPr>
            <a:normAutofit/>
          </a:bodyPr>
          <a:lstStyle/>
          <a:p>
            <a:r>
              <a:rPr lang="fr-FR" sz="2000" dirty="0"/>
              <a:t>La pyramide des besoins de Maslow (1943)</a:t>
            </a:r>
          </a:p>
        </p:txBody>
      </p:sp>
    </p:spTree>
    <p:extLst>
      <p:ext uri="{BB962C8B-B14F-4D97-AF65-F5344CB8AC3E}">
        <p14:creationId xmlns:p14="http://schemas.microsoft.com/office/powerpoint/2010/main" val="374483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DDA46-7393-024C-B71A-C0C7B8F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caractéristiques des besoins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8AA07-ACB2-9B45-A739-546CFAA8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77" y="2530467"/>
            <a:ext cx="10319452" cy="3708968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Besoin : sensation de manque, de privation, que peut éprouver un individu et qu’il cherche à assouvir / combler</a:t>
            </a:r>
          </a:p>
          <a:p>
            <a:r>
              <a:rPr lang="fr-FR" sz="2400" dirty="0"/>
              <a:t>On peut les regrouper en 2 catégories : besoins </a:t>
            </a:r>
            <a:r>
              <a:rPr lang="fr-FR" sz="2400" b="1" dirty="0"/>
              <a:t>primaires</a:t>
            </a:r>
            <a:r>
              <a:rPr lang="fr-FR" sz="2400" dirty="0"/>
              <a:t> + </a:t>
            </a:r>
            <a:r>
              <a:rPr lang="fr-FR" sz="2400" b="1" dirty="0"/>
              <a:t>secondaires</a:t>
            </a:r>
          </a:p>
          <a:p>
            <a:r>
              <a:rPr lang="fr-FR" sz="2400" dirty="0"/>
              <a:t>Les besoins sont </a:t>
            </a:r>
            <a:r>
              <a:rPr lang="fr-FR" sz="2400" b="1" dirty="0"/>
              <a:t>illimités</a:t>
            </a:r>
          </a:p>
          <a:p>
            <a:r>
              <a:rPr lang="fr-FR" sz="2400" dirty="0"/>
              <a:t>Les besoins sont </a:t>
            </a:r>
            <a:r>
              <a:rPr lang="fr-FR" sz="2400" b="1" dirty="0"/>
              <a:t>insatiables </a:t>
            </a:r>
            <a:r>
              <a:rPr lang="fr-FR" sz="2400" dirty="0"/>
              <a:t>: ils ne peuvent pas être satisfaits en une seule fois / réapparaissent</a:t>
            </a:r>
          </a:p>
          <a:p>
            <a:r>
              <a:rPr lang="fr-FR" sz="2400" dirty="0"/>
              <a:t>Ils sont </a:t>
            </a:r>
            <a:r>
              <a:rPr lang="fr-FR" sz="2400" b="1" dirty="0"/>
              <a:t>interdépendants</a:t>
            </a:r>
            <a:r>
              <a:rPr lang="fr-FR" sz="2400" dirty="0"/>
              <a:t> (substituables ou complémentaires)</a:t>
            </a:r>
          </a:p>
          <a:p>
            <a:r>
              <a:rPr lang="fr-FR" sz="2400" dirty="0"/>
              <a:t>Les besoins sont au cœur de l’activité économique : c’est pour les satisfaire qu’on </a:t>
            </a:r>
            <a:r>
              <a:rPr lang="fr-FR" sz="2400" b="1" dirty="0"/>
              <a:t>produit</a:t>
            </a:r>
          </a:p>
        </p:txBody>
      </p:sp>
    </p:spTree>
    <p:extLst>
      <p:ext uri="{BB962C8B-B14F-4D97-AF65-F5344CB8AC3E}">
        <p14:creationId xmlns:p14="http://schemas.microsoft.com/office/powerpoint/2010/main" val="323975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D48D0-059C-2644-9491-B5904AAB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Ressources... Limitées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C3115-D625-9447-827E-CF84F6F6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24" y="2458750"/>
            <a:ext cx="10086369" cy="3906191"/>
          </a:xfrm>
        </p:spPr>
        <p:txBody>
          <a:bodyPr>
            <a:normAutofit/>
          </a:bodyPr>
          <a:lstStyle/>
          <a:p>
            <a:r>
              <a:rPr lang="fr-FR" sz="2400" dirty="0"/>
              <a:t>Les ressources désignent les facteurs de production (ressources naturelles, travail, capital) nécessaires à la création des biens + les biens eux-mêmes</a:t>
            </a:r>
          </a:p>
          <a:p>
            <a:r>
              <a:rPr lang="fr-FR" sz="2400" dirty="0"/>
              <a:t>Les biens économiques sont les moyens de satisfaire les besoins. Ils sont limités, d’où l’idée de « rareté »</a:t>
            </a:r>
          </a:p>
          <a:p>
            <a:r>
              <a:rPr lang="fr-FR" sz="2400" dirty="0"/>
              <a:t>Comment satisfaire des besoins illimités avec des ressources limitées (temps, argent...) ?</a:t>
            </a:r>
          </a:p>
          <a:p>
            <a:r>
              <a:rPr lang="fr-FR" sz="2400" dirty="0"/>
              <a:t>2 types de biens économiques</a:t>
            </a:r>
          </a:p>
          <a:p>
            <a:pPr lvl="2"/>
            <a:r>
              <a:rPr lang="fr-FR" sz="2000" dirty="0"/>
              <a:t>Biens matériels (de production, de consommation, intermédiaires)</a:t>
            </a:r>
          </a:p>
          <a:p>
            <a:pPr lvl="2"/>
            <a:r>
              <a:rPr lang="fr-FR" sz="2000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52947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FB7F9-9AB2-174F-A763-8D7F387C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choix, objets d’étude de l’économie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27F92C-ED67-C947-9973-7F10E9E4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542" y="2545782"/>
            <a:ext cx="7729728" cy="3101983"/>
          </a:xfrm>
        </p:spPr>
        <p:txBody>
          <a:bodyPr>
            <a:normAutofit/>
          </a:bodyPr>
          <a:lstStyle/>
          <a:p>
            <a:r>
              <a:rPr lang="fr-FR" sz="2400" dirty="0"/>
              <a:t>Principaux choix économiques concernent 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6490529-24CB-3649-A1BB-BA68D7DFF418}"/>
              </a:ext>
            </a:extLst>
          </p:cNvPr>
          <p:cNvSpPr/>
          <p:nvPr/>
        </p:nvSpPr>
        <p:spPr>
          <a:xfrm>
            <a:off x="322730" y="3436097"/>
            <a:ext cx="3048000" cy="22187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La production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Quoi produire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En quelle quantité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Comment produire ?</a:t>
            </a:r>
          </a:p>
          <a:p>
            <a:pPr algn="ctr"/>
            <a:endParaRPr lang="fr-FR" sz="20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5F7BC1C-9DB1-644E-A192-F4A720B3451E}"/>
              </a:ext>
            </a:extLst>
          </p:cNvPr>
          <p:cNvSpPr/>
          <p:nvPr/>
        </p:nvSpPr>
        <p:spPr>
          <a:xfrm>
            <a:off x="4482352" y="3429000"/>
            <a:ext cx="3048000" cy="2218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La répartition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Pour qui produire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Comment répartir les richesses ?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86CE5BD-83A5-CA4B-AD89-2131548A1853}"/>
              </a:ext>
            </a:extLst>
          </p:cNvPr>
          <p:cNvSpPr/>
          <p:nvPr/>
        </p:nvSpPr>
        <p:spPr>
          <a:xfrm>
            <a:off x="8821270" y="3429000"/>
            <a:ext cx="3048000" cy="22187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La consommation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Que faire de mon revenu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Quels biens acheter ?</a:t>
            </a:r>
          </a:p>
        </p:txBody>
      </p:sp>
    </p:spTree>
    <p:extLst>
      <p:ext uri="{BB962C8B-B14F-4D97-AF65-F5344CB8AC3E}">
        <p14:creationId xmlns:p14="http://schemas.microsoft.com/office/powerpoint/2010/main" val="4274339109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651</TotalTime>
  <Words>648</Words>
  <Application>Microsoft Office PowerPoint</Application>
  <PresentationFormat>Grand écran</PresentationFormat>
  <Paragraphs>86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Colis</vt:lpstr>
      <vt:lpstr>Environnement économique</vt:lpstr>
      <vt:lpstr>L’animateur/trice et l’économie</vt:lpstr>
      <vt:lpstr>Thèmes abordés</vt:lpstr>
      <vt:lpstr>Les fondements de l’économie</vt:lpstr>
      <vt:lpstr>L’objet de l’économie</vt:lpstr>
      <vt:lpstr>Un point de départ : le besoin</vt:lpstr>
      <vt:lpstr>Les caractéristiques des besoins</vt:lpstr>
      <vt:lpstr>Des Ressources... Limitées</vt:lpstr>
      <vt:lpstr>Les choix, objets d’étude de l’économie</vt:lpstr>
      <vt:lpstr>Les niveaux de l’analyse économique</vt:lpstr>
      <vt:lpstr>Les grands courants de la pensée économique</vt:lpstr>
      <vt:lpstr>Présentation PowerPoint</vt:lpstr>
      <vt:lpstr>Les classiques</vt:lpstr>
      <vt:lpstr>Les néoclassiques</vt:lpstr>
      <vt:lpstr>Présentation PowerPoint</vt:lpstr>
      <vt:lpstr>Les marxistes</vt:lpstr>
      <vt:lpstr>Les keynésiens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Environnement économique</dc:title>
  <dc:creator>Microsoft Office User</dc:creator>
  <cp:lastModifiedBy>Hugo Courtel</cp:lastModifiedBy>
  <cp:revision>29</cp:revision>
  <dcterms:created xsi:type="dcterms:W3CDTF">2024-04-01T19:00:39Z</dcterms:created>
  <dcterms:modified xsi:type="dcterms:W3CDTF">2025-05-04T19:22:26Z</dcterms:modified>
</cp:coreProperties>
</file>